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80" r:id="rId4"/>
    <p:sldId id="281" r:id="rId5"/>
    <p:sldId id="276" r:id="rId6"/>
    <p:sldId id="277" r:id="rId7"/>
    <p:sldId id="267" r:id="rId8"/>
    <p:sldId id="261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570CB-AA7D-4DE1-A870-EA98E929BEF7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34C1BC-3449-4935-BE07-1C3062822ADE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7 регионов России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845646AD-1A53-4513-91F3-DE8E9148313C}" type="parTrans" cxnId="{400BD3E3-AD8C-4C5B-8283-67D1DE19DA30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A343B637-EEDE-4D8A-94A5-6B0CC781EC76}" type="sibTrans" cxnId="{400BD3E3-AD8C-4C5B-8283-67D1DE19DA30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E72A3662-2C75-4152-901A-99C04907BC46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5,1</a:t>
          </a:r>
          <a:r>
            <a:rPr lang="en-US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</a:t>
          </a:r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млн 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обслуживаемого населения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9DFC01A5-B7FA-4549-92D3-C887123CCD9B}" type="parTrans" cxnId="{70E0D1C1-516F-45D2-85C9-554BE150F945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BA0A25A2-B4AC-49A4-8138-E103873C806A}" type="sibTrans" cxnId="{70E0D1C1-516F-45D2-85C9-554BE150F945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707E24E3-0B9F-41E6-96A0-B38CC14DB72B}">
      <dgm:prSet phldrT="[Текст]"/>
      <dgm:spPr/>
      <dgm:t>
        <a:bodyPr/>
        <a:lstStyle/>
        <a:p>
          <a:r>
            <a:rPr lang="ru-RU" b="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общая протяженность сетей водоснабжения и водоотведения - </a:t>
          </a:r>
          <a:r>
            <a:rPr lang="en-US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</a:t>
          </a:r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4,7 тыс. км. 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813F6EB8-5F4F-4298-8023-602CE62BF11F}" type="parTrans" cxnId="{D815CBC0-355D-4488-837D-630360CC9491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D2E7C621-C407-4CAD-B3B7-B993437009DF}" type="sibTrans" cxnId="{D815CBC0-355D-4488-837D-630360CC9491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32F2D8E0-946F-4044-962A-F7ED314AB63B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562 млн. м3 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поданной воды ежегодно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DBF79CA0-B82F-484D-AA1F-F8A4692C6DE6}" type="parTrans" cxnId="{6BA959B6-E2C1-4D65-82B4-801B99301F69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8CBB2146-56F5-4D2D-8028-2B95106ADCC1}" type="sibTrans" cxnId="{6BA959B6-E2C1-4D65-82B4-801B99301F69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99BBF9D7-7E22-4EC3-B1D7-72791F91CB6C}">
      <dgm:prSet phldrT="[Текст]"/>
      <dgm:spPr/>
      <dgm:t>
        <a:bodyPr/>
        <a:lstStyle/>
        <a:p>
          <a:r>
            <a:rPr lang="en-US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11</a:t>
          </a:r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,0 тыс. 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сотрудников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B3F5340F-9E23-4349-8CA7-D3C76334EA83}" type="parTrans" cxnId="{72F21794-E79B-4C5F-8E26-F06FB12ED0CB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99B1ECBA-0F26-458E-A466-93F93193699A}" type="sibTrans" cxnId="{72F21794-E79B-4C5F-8E26-F06FB12ED0CB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BF4C4E88-5D9F-46F1-A09D-AE3B8019A5C8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19 млрд. рублей 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инвестиций 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2A691EB3-ECB7-4D33-8BE4-37036627887F}" type="parTrans" cxnId="{EC16BAD1-2787-4E12-A169-19C6AE8C2DD2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38E6BD1E-B684-4C97-ACA1-7DE3818092B4}" type="sibTrans" cxnId="{EC16BAD1-2787-4E12-A169-19C6AE8C2DD2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DFA8B0F3-5E1D-4024-A225-A68A1FAF37A9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1949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– год основания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6165B7F9-AAD2-4327-A03F-A18C40E5C3FA}" type="parTrans" cxnId="{7633D530-2BC0-4D60-89D1-073F1F47A8C7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9FBA81B6-FBA9-4227-8F48-CA1BCFD68D45}" type="sibTrans" cxnId="{7633D530-2BC0-4D60-89D1-073F1F47A8C7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1C24E90D-6823-43B7-86FF-53C8A8EF51D1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97% 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- уровень собираемости платежей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338DA901-6505-4BB1-A64C-7AB5655B98B9}" type="parTrans" cxnId="{1F263619-F6CA-4E67-A089-6EAE0B04890B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47F3B402-F763-4ADF-AD2D-438DF8CDCE07}" type="sibTrans" cxnId="{1F263619-F6CA-4E67-A089-6EAE0B04890B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F3DE45D3-AE59-46D6-AAC7-C28EFE5076D1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Calibri" pitchFamily="34" charset="0"/>
            </a:rPr>
            <a:t>Кредитные линии ЕБРР на сумму </a:t>
          </a:r>
        </a:p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3</a:t>
          </a:r>
          <a:r>
            <a:rPr lang="ru-RU" b="1" dirty="0" smtClean="0">
              <a:solidFill>
                <a:schemeClr val="tx1"/>
              </a:solidFill>
              <a:latin typeface="Calibri" pitchFamily="34" charset="0"/>
            </a:rPr>
            <a:t> млрд. рублей</a:t>
          </a:r>
          <a:endParaRPr lang="ru-RU" b="1" dirty="0">
            <a:solidFill>
              <a:schemeClr val="tx1"/>
            </a:solidFill>
            <a:latin typeface="Calibri" pitchFamily="34" charset="0"/>
          </a:endParaRPr>
        </a:p>
      </dgm:t>
    </dgm:pt>
    <dgm:pt modelId="{A28B6EE0-3C04-422F-9A65-3B3D4EC48840}" type="parTrans" cxnId="{0745B1FE-D5AB-4AB0-BE10-411E13D93678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1B270763-7B64-4617-9C27-2F7607C1B03F}" type="sibTrans" cxnId="{0745B1FE-D5AB-4AB0-BE10-411E13D93678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8B289906-5C6D-4EC7-8594-4BA095CDD44B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Calibri" pitchFamily="34" charset="0"/>
            </a:rPr>
            <a:t>Облигационный </a:t>
          </a:r>
          <a:r>
            <a:rPr lang="ru-RU" b="0" dirty="0" err="1" smtClean="0">
              <a:solidFill>
                <a:schemeClr val="tx1"/>
              </a:solidFill>
              <a:latin typeface="Calibri" pitchFamily="34" charset="0"/>
            </a:rPr>
            <a:t>займ</a:t>
          </a:r>
          <a:r>
            <a:rPr lang="ru-RU" b="0" dirty="0" smtClean="0">
              <a:solidFill>
                <a:schemeClr val="tx1"/>
              </a:solidFill>
              <a:latin typeface="Calibri" pitchFamily="34" charset="0"/>
            </a:rPr>
            <a:t> на сумму </a:t>
          </a:r>
        </a:p>
        <a:p>
          <a:r>
            <a:rPr lang="ru-RU" b="1" dirty="0" smtClean="0">
              <a:solidFill>
                <a:schemeClr val="tx1"/>
              </a:solidFill>
              <a:latin typeface="Calibri" pitchFamily="34" charset="0"/>
            </a:rPr>
            <a:t>3 млрд. рублей</a:t>
          </a:r>
          <a:endParaRPr lang="ru-RU" b="0" dirty="0">
            <a:solidFill>
              <a:schemeClr val="tx1"/>
            </a:solidFill>
            <a:latin typeface="Calibri" pitchFamily="34" charset="0"/>
          </a:endParaRPr>
        </a:p>
      </dgm:t>
    </dgm:pt>
    <dgm:pt modelId="{F3E1A68F-ABDF-455D-926E-6FC3280801B7}" type="parTrans" cxnId="{4C744E86-9E69-48D4-A79A-5385C97F530A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9B1EE055-77FB-4CCA-B183-852F697F3919}" type="sibTrans" cxnId="{4C744E86-9E69-48D4-A79A-5385C97F530A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09A3AFCE-6366-4E9F-947C-BBF7AE3BA934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23% 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- доля на рынке частных водоканалов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B381CAD2-94F9-479C-B30A-C325BA60D2B3}" type="parTrans" cxnId="{373BC4C8-4D9E-4062-9841-1900DFE44507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C8030A47-7AB9-4362-BEEF-3AFD6DB8A2DD}" type="sibTrans" cxnId="{373BC4C8-4D9E-4062-9841-1900DFE44507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D198E65A-4BD3-4D51-9513-177E59F89996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Долгосрочный рейтинг </a:t>
          </a:r>
          <a:r>
            <a:rPr lang="ru-RU" b="1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«ВВ-» 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от </a:t>
          </a:r>
          <a:r>
            <a:rPr lang="ru-RU" dirty="0" err="1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Fitch</a:t>
          </a:r>
          <a:r>
            <a:rPr lang="ru-RU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</a:t>
          </a:r>
          <a:r>
            <a:rPr lang="en-US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Ratings</a:t>
          </a:r>
          <a:endParaRPr lang="ru-RU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gm:t>
    </dgm:pt>
    <dgm:pt modelId="{52270F07-1781-408E-B051-90E31EBD62BE}" type="parTrans" cxnId="{3CB5F34E-ABD0-4530-A1CF-4B3A1C2FE967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B103DD6D-EEDE-4D32-BCCE-9B78DD3758C1}" type="sibTrans" cxnId="{3CB5F34E-ABD0-4530-A1CF-4B3A1C2FE967}">
      <dgm:prSet/>
      <dgm:spPr/>
      <dgm:t>
        <a:bodyPr/>
        <a:lstStyle/>
        <a:p>
          <a:endParaRPr lang="ru-RU">
            <a:solidFill>
              <a:schemeClr val="tx1">
                <a:lumMod val="25000"/>
              </a:schemeClr>
            </a:solidFill>
          </a:endParaRPr>
        </a:p>
      </dgm:t>
    </dgm:pt>
    <dgm:pt modelId="{B5260296-2BBF-42F2-A3A6-D1DB78BDA8C1}" type="pres">
      <dgm:prSet presAssocID="{FB7570CB-AA7D-4DE1-A870-EA98E929BE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F7473-E22C-41EB-83FA-ED6F13FDDC17}" type="pres">
      <dgm:prSet presAssocID="{DFA8B0F3-5E1D-4024-A225-A68A1FAF37A9}" presName="compNode" presStyleCnt="0"/>
      <dgm:spPr/>
    </dgm:pt>
    <dgm:pt modelId="{C8120C7C-99E2-4BE4-88DC-820472F698F8}" type="pres">
      <dgm:prSet presAssocID="{DFA8B0F3-5E1D-4024-A225-A68A1FAF37A9}" presName="pictRect" presStyleLbl="node1" presStyleIdx="0" presStyleCnt="12"/>
      <dgm:spPr/>
      <dgm:t>
        <a:bodyPr/>
        <a:lstStyle/>
        <a:p>
          <a:endParaRPr lang="ru-RU"/>
        </a:p>
      </dgm:t>
    </dgm:pt>
    <dgm:pt modelId="{1DB459B7-2DF7-4428-A0A2-72403992C210}" type="pres">
      <dgm:prSet presAssocID="{DFA8B0F3-5E1D-4024-A225-A68A1FAF37A9}" presName="textRect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A462C-BE91-47C3-8EA7-D5B3F033218D}" type="pres">
      <dgm:prSet presAssocID="{9FBA81B6-FBA9-4227-8F48-CA1BCFD68D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CC4FB3-A687-4733-AABC-BA3F81FE08C9}" type="pres">
      <dgm:prSet presAssocID="{4834C1BC-3449-4935-BE07-1C3062822ADE}" presName="compNode" presStyleCnt="0"/>
      <dgm:spPr/>
    </dgm:pt>
    <dgm:pt modelId="{2EE758F3-77F4-4AAF-A3A6-9DF5C660D260}" type="pres">
      <dgm:prSet presAssocID="{4834C1BC-3449-4935-BE07-1C3062822ADE}" presName="pictRect" presStyleLbl="node1" presStyleIdx="1" presStyleCnt="12"/>
      <dgm:spPr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E1181E-C30F-4D41-AFD0-7DED4C767FB5}" type="pres">
      <dgm:prSet presAssocID="{4834C1BC-3449-4935-BE07-1C3062822ADE}" presName="textRect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16A8-1E6C-4D8A-B1AC-A459D2018623}" type="pres">
      <dgm:prSet presAssocID="{A343B637-EEDE-4D8A-94A5-6B0CC781EC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B48AA3-545C-4A49-B660-1EFC1C781D79}" type="pres">
      <dgm:prSet presAssocID="{E72A3662-2C75-4152-901A-99C04907BC46}" presName="compNode" presStyleCnt="0"/>
      <dgm:spPr/>
    </dgm:pt>
    <dgm:pt modelId="{66AA693A-C4CE-4D06-A2FF-74A9CF0F6F33}" type="pres">
      <dgm:prSet presAssocID="{E72A3662-2C75-4152-901A-99C04907BC46}" presName="pictRect" presStyleLbl="node1" presStyleIdx="2" presStyleCnt="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A21219-899E-4624-8AE4-DE4ECEDB8AE2}" type="pres">
      <dgm:prSet presAssocID="{E72A3662-2C75-4152-901A-99C04907BC46}" presName="textRect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53746-0CA2-4E08-9C2E-A25267823D09}" type="pres">
      <dgm:prSet presAssocID="{BA0A25A2-B4AC-49A4-8138-E103873C806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EC7C03-2CE4-44DB-80D1-036137E78947}" type="pres">
      <dgm:prSet presAssocID="{707E24E3-0B9F-41E6-96A0-B38CC14DB72B}" presName="compNode" presStyleCnt="0"/>
      <dgm:spPr/>
    </dgm:pt>
    <dgm:pt modelId="{BB52E210-9ABD-48EE-BCAE-467302C793B7}" type="pres">
      <dgm:prSet presAssocID="{707E24E3-0B9F-41E6-96A0-B38CC14DB72B}" presName="pictRect" presStyleLbl="node1" presStyleIdx="3" presStyleCnt="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F103BCF1-FFD4-4FD5-85DC-FF88FC6A1CEB}" type="pres">
      <dgm:prSet presAssocID="{707E24E3-0B9F-41E6-96A0-B38CC14DB72B}" presName="textRect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83564-E2E4-494F-B93A-5CA955634068}" type="pres">
      <dgm:prSet presAssocID="{D2E7C621-C407-4CAD-B3B7-B993437009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962A45-1D51-4BCC-8472-CEDE17D252DD}" type="pres">
      <dgm:prSet presAssocID="{32F2D8E0-946F-4044-962A-F7ED314AB63B}" presName="compNode" presStyleCnt="0"/>
      <dgm:spPr/>
    </dgm:pt>
    <dgm:pt modelId="{320110B4-9566-4672-8059-7044DBF2B1B7}" type="pres">
      <dgm:prSet presAssocID="{32F2D8E0-946F-4044-962A-F7ED314AB63B}" presName="pictRect" presStyleLbl="node1" presStyleIdx="4" presStyleCnt="12" custLinFactNeighborX="-189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DC1CF00-63CD-4F2C-9FB0-48F83BA51EC1}" type="pres">
      <dgm:prSet presAssocID="{32F2D8E0-946F-4044-962A-F7ED314AB63B}" presName="textRect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F771F-FD42-4627-94F7-2892933BEAF3}" type="pres">
      <dgm:prSet presAssocID="{8CBB2146-56F5-4D2D-8028-2B95106ADC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8CAA21-F123-44C0-9891-B136DE4BA10C}" type="pres">
      <dgm:prSet presAssocID="{09A3AFCE-6366-4E9F-947C-BBF7AE3BA934}" presName="compNode" presStyleCnt="0"/>
      <dgm:spPr/>
    </dgm:pt>
    <dgm:pt modelId="{2CA407B6-B0BA-4366-9938-EB9CF4407804}" type="pres">
      <dgm:prSet presAssocID="{09A3AFCE-6366-4E9F-947C-BBF7AE3BA934}" presName="pictRect" presStyleLbl="node1" presStyleIdx="5" presStyleCnt="12" custLinFactNeighborX="216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13000"/>
          </a:stretch>
        </a:blipFill>
      </dgm:spPr>
      <dgm:t>
        <a:bodyPr/>
        <a:lstStyle/>
        <a:p>
          <a:endParaRPr lang="ru-RU"/>
        </a:p>
      </dgm:t>
    </dgm:pt>
    <dgm:pt modelId="{0EBA3C78-C806-41D7-A535-01541DF82281}" type="pres">
      <dgm:prSet presAssocID="{09A3AFCE-6366-4E9F-947C-BBF7AE3BA934}" presName="textRect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A7333-8C50-4056-A1C5-E33CE447A8D9}" type="pres">
      <dgm:prSet presAssocID="{C8030A47-7AB9-4362-BEEF-3AFD6DB8A2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798EF6-B45A-40DC-9374-25B5FC57043B}" type="pres">
      <dgm:prSet presAssocID="{99BBF9D7-7E22-4EC3-B1D7-72791F91CB6C}" presName="compNode" presStyleCnt="0"/>
      <dgm:spPr/>
    </dgm:pt>
    <dgm:pt modelId="{2976FE89-286E-4643-B8FE-2FBCFE043856}" type="pres">
      <dgm:prSet presAssocID="{99BBF9D7-7E22-4EC3-B1D7-72791F91CB6C}" presName="pictRect" presStyleLbl="node1" presStyleIdx="6" presStyleCnt="1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A3CA750-9746-4E03-A406-CB57002BBCDC}" type="pres">
      <dgm:prSet presAssocID="{99BBF9D7-7E22-4EC3-B1D7-72791F91CB6C}" presName="textRect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10B2C-C422-480F-810A-8478A3CA4DC7}" type="pres">
      <dgm:prSet presAssocID="{99B1ECBA-0F26-458E-A466-93F93193699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16B97E-0750-4586-AEE5-B6FEFBE00AA2}" type="pres">
      <dgm:prSet presAssocID="{BF4C4E88-5D9F-46F1-A09D-AE3B8019A5C8}" presName="compNode" presStyleCnt="0"/>
      <dgm:spPr/>
    </dgm:pt>
    <dgm:pt modelId="{ADF2977F-A2B0-4C3D-AF2F-E33C229384F8}" type="pres">
      <dgm:prSet presAssocID="{BF4C4E88-5D9F-46F1-A09D-AE3B8019A5C8}" presName="pictRect" presStyleLbl="node1" presStyleIdx="7" presStyleCnt="1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CEE86B77-B243-41C5-9FA0-F39B3E59171B}" type="pres">
      <dgm:prSet presAssocID="{BF4C4E88-5D9F-46F1-A09D-AE3B8019A5C8}" presName="textRect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1C803-C46F-4338-8A83-BEF4E4D870DA}" type="pres">
      <dgm:prSet presAssocID="{38E6BD1E-B684-4C97-ACA1-7DE3818092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AD8B8-A472-4B64-9DA9-2DDD9F3652E8}" type="pres">
      <dgm:prSet presAssocID="{1C24E90D-6823-43B7-86FF-53C8A8EF51D1}" presName="compNode" presStyleCnt="0"/>
      <dgm:spPr/>
    </dgm:pt>
    <dgm:pt modelId="{A34D304F-6115-413B-A224-293E8558C570}" type="pres">
      <dgm:prSet presAssocID="{1C24E90D-6823-43B7-86FF-53C8A8EF51D1}" presName="pictRect" presStyleLbl="node1" presStyleIdx="8" presStyleCnt="1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BA80E4CF-345E-40CA-A519-DAE7E573169F}" type="pres">
      <dgm:prSet presAssocID="{1C24E90D-6823-43B7-86FF-53C8A8EF51D1}" presName="textRect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56F0E-B0EA-44BD-8D37-921DB20D12D5}" type="pres">
      <dgm:prSet presAssocID="{47F3B402-F763-4ADF-AD2D-438DF8CDCE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DD6668F-3E85-4B1A-A1AA-8C246EA9CFC3}" type="pres">
      <dgm:prSet presAssocID="{F3DE45D3-AE59-46D6-AAC7-C28EFE5076D1}" presName="compNode" presStyleCnt="0"/>
      <dgm:spPr/>
    </dgm:pt>
    <dgm:pt modelId="{69D8A49E-DC36-44BB-813C-CFA864B85A00}" type="pres">
      <dgm:prSet presAssocID="{F3DE45D3-AE59-46D6-AAC7-C28EFE5076D1}" presName="pictRect" presStyleLbl="node1" presStyleIdx="9" presStyleCnt="12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009537-3FB5-4E73-A9D1-D90A46BC6D4C}" type="pres">
      <dgm:prSet presAssocID="{F3DE45D3-AE59-46D6-AAC7-C28EFE5076D1}" presName="textRect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1BA13-81CA-416F-8F90-A4EF67DF1202}" type="pres">
      <dgm:prSet presAssocID="{1B270763-7B64-4617-9C27-2F7607C1B0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AE1234-A782-4F3A-BA29-A64F8027A008}" type="pres">
      <dgm:prSet presAssocID="{8B289906-5C6D-4EC7-8594-4BA095CDD44B}" presName="compNode" presStyleCnt="0"/>
      <dgm:spPr/>
    </dgm:pt>
    <dgm:pt modelId="{64634C9D-A175-4D8F-AA64-B17FDEB2138B}" type="pres">
      <dgm:prSet presAssocID="{8B289906-5C6D-4EC7-8594-4BA095CDD44B}" presName="pictRect" presStyleLbl="node1" presStyleIdx="10" presStyleCnt="12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87C270-E3F8-4424-AFED-F7FE4420B783}" type="pres">
      <dgm:prSet presAssocID="{8B289906-5C6D-4EC7-8594-4BA095CDD44B}" presName="textRect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0256-0CE3-431E-9B86-D054EDBC4B6E}" type="pres">
      <dgm:prSet presAssocID="{9B1EE055-77FB-4CCA-B183-852F697F39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B06AF6-815B-4E43-BD97-062EF9E67D03}" type="pres">
      <dgm:prSet presAssocID="{D198E65A-4BD3-4D51-9513-177E59F89996}" presName="compNode" presStyleCnt="0"/>
      <dgm:spPr/>
    </dgm:pt>
    <dgm:pt modelId="{5234F61C-8783-47A0-91EE-EEC8D3DDEEA9}" type="pres">
      <dgm:prSet presAssocID="{D198E65A-4BD3-4D51-9513-177E59F89996}" presName="pictRect" presStyleLbl="node1" presStyleIdx="11" presStyleCnt="12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1246F4-C389-451E-BA75-0A6FF3CE2193}" type="pres">
      <dgm:prSet presAssocID="{D198E65A-4BD3-4D51-9513-177E59F89996}" presName="textRect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DF50C-FEC0-4B03-9B8C-84B69BC773D2}" type="presOf" srcId="{1C24E90D-6823-43B7-86FF-53C8A8EF51D1}" destId="{BA80E4CF-345E-40CA-A519-DAE7E573169F}" srcOrd="0" destOrd="0" presId="urn:microsoft.com/office/officeart/2005/8/layout/pList1#2"/>
    <dgm:cxn modelId="{BCA418B0-3520-4EA8-B10D-262F173CE4E8}" type="presOf" srcId="{99B1ECBA-0F26-458E-A466-93F93193699A}" destId="{17810B2C-C422-480F-810A-8478A3CA4DC7}" srcOrd="0" destOrd="0" presId="urn:microsoft.com/office/officeart/2005/8/layout/pList1#2"/>
    <dgm:cxn modelId="{F1EFDF1F-0FDF-4544-9539-1CF477E563D2}" type="presOf" srcId="{C8030A47-7AB9-4362-BEEF-3AFD6DB8A2DD}" destId="{76DA7333-8C50-4056-A1C5-E33CE447A8D9}" srcOrd="0" destOrd="0" presId="urn:microsoft.com/office/officeart/2005/8/layout/pList1#2"/>
    <dgm:cxn modelId="{373BC4C8-4D9E-4062-9841-1900DFE44507}" srcId="{FB7570CB-AA7D-4DE1-A870-EA98E929BEF7}" destId="{09A3AFCE-6366-4E9F-947C-BBF7AE3BA934}" srcOrd="5" destOrd="0" parTransId="{B381CAD2-94F9-479C-B30A-C325BA60D2B3}" sibTransId="{C8030A47-7AB9-4362-BEEF-3AFD6DB8A2DD}"/>
    <dgm:cxn modelId="{7F9DA4EE-A62D-406B-9600-9AC5AF5A91AD}" type="presOf" srcId="{8CBB2146-56F5-4D2D-8028-2B95106ADCC1}" destId="{F01F771F-FD42-4627-94F7-2892933BEAF3}" srcOrd="0" destOrd="0" presId="urn:microsoft.com/office/officeart/2005/8/layout/pList1#2"/>
    <dgm:cxn modelId="{41DA00A0-064C-4E22-9180-47E78AFA7220}" type="presOf" srcId="{47F3B402-F763-4ADF-AD2D-438DF8CDCE07}" destId="{E8256F0E-B0EA-44BD-8D37-921DB20D12D5}" srcOrd="0" destOrd="0" presId="urn:microsoft.com/office/officeart/2005/8/layout/pList1#2"/>
    <dgm:cxn modelId="{08E1D4FF-9322-4B70-8E93-1F8A12CF5D4E}" type="presOf" srcId="{38E6BD1E-B684-4C97-ACA1-7DE3818092B4}" destId="{57C1C803-C46F-4338-8A83-BEF4E4D870DA}" srcOrd="0" destOrd="0" presId="urn:microsoft.com/office/officeart/2005/8/layout/pList1#2"/>
    <dgm:cxn modelId="{D57BBE8D-8884-431F-A619-435A3B6BE062}" type="presOf" srcId="{99BBF9D7-7E22-4EC3-B1D7-72791F91CB6C}" destId="{EA3CA750-9746-4E03-A406-CB57002BBCDC}" srcOrd="0" destOrd="0" presId="urn:microsoft.com/office/officeart/2005/8/layout/pList1#2"/>
    <dgm:cxn modelId="{0745B1FE-D5AB-4AB0-BE10-411E13D93678}" srcId="{FB7570CB-AA7D-4DE1-A870-EA98E929BEF7}" destId="{F3DE45D3-AE59-46D6-AAC7-C28EFE5076D1}" srcOrd="9" destOrd="0" parTransId="{A28B6EE0-3C04-422F-9A65-3B3D4EC48840}" sibTransId="{1B270763-7B64-4617-9C27-2F7607C1B03F}"/>
    <dgm:cxn modelId="{45DD6637-9948-49DB-B3E4-B2A405F85E00}" type="presOf" srcId="{1B270763-7B64-4617-9C27-2F7607C1B03F}" destId="{8411BA13-81CA-416F-8F90-A4EF67DF1202}" srcOrd="0" destOrd="0" presId="urn:microsoft.com/office/officeart/2005/8/layout/pList1#2"/>
    <dgm:cxn modelId="{7EE737B2-9447-4E4C-A44F-659D68A3E713}" type="presOf" srcId="{09A3AFCE-6366-4E9F-947C-BBF7AE3BA934}" destId="{0EBA3C78-C806-41D7-A535-01541DF82281}" srcOrd="0" destOrd="0" presId="urn:microsoft.com/office/officeart/2005/8/layout/pList1#2"/>
    <dgm:cxn modelId="{CC95133D-1D4B-4182-8A28-D89B3C13B47D}" type="presOf" srcId="{BA0A25A2-B4AC-49A4-8138-E103873C806A}" destId="{AA153746-0CA2-4E08-9C2E-A25267823D09}" srcOrd="0" destOrd="0" presId="urn:microsoft.com/office/officeart/2005/8/layout/pList1#2"/>
    <dgm:cxn modelId="{7633D530-2BC0-4D60-89D1-073F1F47A8C7}" srcId="{FB7570CB-AA7D-4DE1-A870-EA98E929BEF7}" destId="{DFA8B0F3-5E1D-4024-A225-A68A1FAF37A9}" srcOrd="0" destOrd="0" parTransId="{6165B7F9-AAD2-4327-A03F-A18C40E5C3FA}" sibTransId="{9FBA81B6-FBA9-4227-8F48-CA1BCFD68D45}"/>
    <dgm:cxn modelId="{35E1DC5D-451B-4339-A8EF-DA1E7755ECDD}" type="presOf" srcId="{BF4C4E88-5D9F-46F1-A09D-AE3B8019A5C8}" destId="{CEE86B77-B243-41C5-9FA0-F39B3E59171B}" srcOrd="0" destOrd="0" presId="urn:microsoft.com/office/officeart/2005/8/layout/pList1#2"/>
    <dgm:cxn modelId="{AB136D70-A24A-4757-B3DE-D31C190FAFC2}" type="presOf" srcId="{F3DE45D3-AE59-46D6-AAC7-C28EFE5076D1}" destId="{CB009537-3FB5-4E73-A9D1-D90A46BC6D4C}" srcOrd="0" destOrd="0" presId="urn:microsoft.com/office/officeart/2005/8/layout/pList1#2"/>
    <dgm:cxn modelId="{4858D31F-7BAB-46FE-9AE4-B630B4DC25A6}" type="presOf" srcId="{9B1EE055-77FB-4CCA-B183-852F697F3919}" destId="{D5840256-0CE3-431E-9B86-D054EDBC4B6E}" srcOrd="0" destOrd="0" presId="urn:microsoft.com/office/officeart/2005/8/layout/pList1#2"/>
    <dgm:cxn modelId="{4C744E86-9E69-48D4-A79A-5385C97F530A}" srcId="{FB7570CB-AA7D-4DE1-A870-EA98E929BEF7}" destId="{8B289906-5C6D-4EC7-8594-4BA095CDD44B}" srcOrd="10" destOrd="0" parTransId="{F3E1A68F-ABDF-455D-926E-6FC3280801B7}" sibTransId="{9B1EE055-77FB-4CCA-B183-852F697F3919}"/>
    <dgm:cxn modelId="{D815CBC0-355D-4488-837D-630360CC9491}" srcId="{FB7570CB-AA7D-4DE1-A870-EA98E929BEF7}" destId="{707E24E3-0B9F-41E6-96A0-B38CC14DB72B}" srcOrd="3" destOrd="0" parTransId="{813F6EB8-5F4F-4298-8023-602CE62BF11F}" sibTransId="{D2E7C621-C407-4CAD-B3B7-B993437009DF}"/>
    <dgm:cxn modelId="{90A6ECDB-6DD4-4BDF-8223-5AA6DA0C3D08}" type="presOf" srcId="{8B289906-5C6D-4EC7-8594-4BA095CDD44B}" destId="{2887C270-E3F8-4424-AFED-F7FE4420B783}" srcOrd="0" destOrd="0" presId="urn:microsoft.com/office/officeart/2005/8/layout/pList1#2"/>
    <dgm:cxn modelId="{501D90DE-CB35-4B7C-B23E-B728E263B23E}" type="presOf" srcId="{DFA8B0F3-5E1D-4024-A225-A68A1FAF37A9}" destId="{1DB459B7-2DF7-4428-A0A2-72403992C210}" srcOrd="0" destOrd="0" presId="urn:microsoft.com/office/officeart/2005/8/layout/pList1#2"/>
    <dgm:cxn modelId="{400BD3E3-AD8C-4C5B-8283-67D1DE19DA30}" srcId="{FB7570CB-AA7D-4DE1-A870-EA98E929BEF7}" destId="{4834C1BC-3449-4935-BE07-1C3062822ADE}" srcOrd="1" destOrd="0" parTransId="{845646AD-1A53-4513-91F3-DE8E9148313C}" sibTransId="{A343B637-EEDE-4D8A-94A5-6B0CC781EC76}"/>
    <dgm:cxn modelId="{1F263619-F6CA-4E67-A089-6EAE0B04890B}" srcId="{FB7570CB-AA7D-4DE1-A870-EA98E929BEF7}" destId="{1C24E90D-6823-43B7-86FF-53C8A8EF51D1}" srcOrd="8" destOrd="0" parTransId="{338DA901-6505-4BB1-A64C-7AB5655B98B9}" sibTransId="{47F3B402-F763-4ADF-AD2D-438DF8CDCE07}"/>
    <dgm:cxn modelId="{354841FD-605A-4427-9050-45A78BAAD067}" type="presOf" srcId="{D2E7C621-C407-4CAD-B3B7-B993437009DF}" destId="{FB983564-E2E4-494F-B93A-5CA955634068}" srcOrd="0" destOrd="0" presId="urn:microsoft.com/office/officeart/2005/8/layout/pList1#2"/>
    <dgm:cxn modelId="{DDAD922C-E37D-4181-BC4F-09BFC2D54994}" type="presOf" srcId="{E72A3662-2C75-4152-901A-99C04907BC46}" destId="{46A21219-899E-4624-8AE4-DE4ECEDB8AE2}" srcOrd="0" destOrd="0" presId="urn:microsoft.com/office/officeart/2005/8/layout/pList1#2"/>
    <dgm:cxn modelId="{EC16BAD1-2787-4E12-A169-19C6AE8C2DD2}" srcId="{FB7570CB-AA7D-4DE1-A870-EA98E929BEF7}" destId="{BF4C4E88-5D9F-46F1-A09D-AE3B8019A5C8}" srcOrd="7" destOrd="0" parTransId="{2A691EB3-ECB7-4D33-8BE4-37036627887F}" sibTransId="{38E6BD1E-B684-4C97-ACA1-7DE3818092B4}"/>
    <dgm:cxn modelId="{EDFF766E-D119-4A79-838D-AE4FCC13B7D3}" type="presOf" srcId="{A343B637-EEDE-4D8A-94A5-6B0CC781EC76}" destId="{D8C516A8-1E6C-4D8A-B1AC-A459D2018623}" srcOrd="0" destOrd="0" presId="urn:microsoft.com/office/officeart/2005/8/layout/pList1#2"/>
    <dgm:cxn modelId="{72F54839-05F0-471D-B758-450DF95E74F1}" type="presOf" srcId="{D198E65A-4BD3-4D51-9513-177E59F89996}" destId="{151246F4-C389-451E-BA75-0A6FF3CE2193}" srcOrd="0" destOrd="0" presId="urn:microsoft.com/office/officeart/2005/8/layout/pList1#2"/>
    <dgm:cxn modelId="{3CB5F34E-ABD0-4530-A1CF-4B3A1C2FE967}" srcId="{FB7570CB-AA7D-4DE1-A870-EA98E929BEF7}" destId="{D198E65A-4BD3-4D51-9513-177E59F89996}" srcOrd="11" destOrd="0" parTransId="{52270F07-1781-408E-B051-90E31EBD62BE}" sibTransId="{B103DD6D-EEDE-4D32-BCCE-9B78DD3758C1}"/>
    <dgm:cxn modelId="{70E0D1C1-516F-45D2-85C9-554BE150F945}" srcId="{FB7570CB-AA7D-4DE1-A870-EA98E929BEF7}" destId="{E72A3662-2C75-4152-901A-99C04907BC46}" srcOrd="2" destOrd="0" parTransId="{9DFC01A5-B7FA-4549-92D3-C887123CCD9B}" sibTransId="{BA0A25A2-B4AC-49A4-8138-E103873C806A}"/>
    <dgm:cxn modelId="{6BA959B6-E2C1-4D65-82B4-801B99301F69}" srcId="{FB7570CB-AA7D-4DE1-A870-EA98E929BEF7}" destId="{32F2D8E0-946F-4044-962A-F7ED314AB63B}" srcOrd="4" destOrd="0" parTransId="{DBF79CA0-B82F-484D-AA1F-F8A4692C6DE6}" sibTransId="{8CBB2146-56F5-4D2D-8028-2B95106ADCC1}"/>
    <dgm:cxn modelId="{F4B00934-0C7A-4DEE-83E5-4B8E8B2DCDCC}" type="presOf" srcId="{32F2D8E0-946F-4044-962A-F7ED314AB63B}" destId="{EDC1CF00-63CD-4F2C-9FB0-48F83BA51EC1}" srcOrd="0" destOrd="0" presId="urn:microsoft.com/office/officeart/2005/8/layout/pList1#2"/>
    <dgm:cxn modelId="{72F21794-E79B-4C5F-8E26-F06FB12ED0CB}" srcId="{FB7570CB-AA7D-4DE1-A870-EA98E929BEF7}" destId="{99BBF9D7-7E22-4EC3-B1D7-72791F91CB6C}" srcOrd="6" destOrd="0" parTransId="{B3F5340F-9E23-4349-8CA7-D3C76334EA83}" sibTransId="{99B1ECBA-0F26-458E-A466-93F93193699A}"/>
    <dgm:cxn modelId="{5D19DFD7-73C6-4665-A1EC-5E01F8462055}" type="presOf" srcId="{707E24E3-0B9F-41E6-96A0-B38CC14DB72B}" destId="{F103BCF1-FFD4-4FD5-85DC-FF88FC6A1CEB}" srcOrd="0" destOrd="0" presId="urn:microsoft.com/office/officeart/2005/8/layout/pList1#2"/>
    <dgm:cxn modelId="{BD23A2B1-F789-410B-A6C4-EED84F7A23E3}" type="presOf" srcId="{4834C1BC-3449-4935-BE07-1C3062822ADE}" destId="{1BE1181E-C30F-4D41-AFD0-7DED4C767FB5}" srcOrd="0" destOrd="0" presId="urn:microsoft.com/office/officeart/2005/8/layout/pList1#2"/>
    <dgm:cxn modelId="{456861D4-8E86-4AAE-AEB6-CA0B84662C88}" type="presOf" srcId="{9FBA81B6-FBA9-4227-8F48-CA1BCFD68D45}" destId="{F49A462C-BE91-47C3-8EA7-D5B3F033218D}" srcOrd="0" destOrd="0" presId="urn:microsoft.com/office/officeart/2005/8/layout/pList1#2"/>
    <dgm:cxn modelId="{35D63DF1-4E64-48D2-838C-94D8F4BC86E8}" type="presOf" srcId="{FB7570CB-AA7D-4DE1-A870-EA98E929BEF7}" destId="{B5260296-2BBF-42F2-A3A6-D1DB78BDA8C1}" srcOrd="0" destOrd="0" presId="urn:microsoft.com/office/officeart/2005/8/layout/pList1#2"/>
    <dgm:cxn modelId="{F74A58CA-B847-4AD5-BC9B-A8F1BDF7B739}" type="presParOf" srcId="{B5260296-2BBF-42F2-A3A6-D1DB78BDA8C1}" destId="{4EFF7473-E22C-41EB-83FA-ED6F13FDDC17}" srcOrd="0" destOrd="0" presId="urn:microsoft.com/office/officeart/2005/8/layout/pList1#2"/>
    <dgm:cxn modelId="{71182C0A-99C0-4581-ACAA-14B58275D9DC}" type="presParOf" srcId="{4EFF7473-E22C-41EB-83FA-ED6F13FDDC17}" destId="{C8120C7C-99E2-4BE4-88DC-820472F698F8}" srcOrd="0" destOrd="0" presId="urn:microsoft.com/office/officeart/2005/8/layout/pList1#2"/>
    <dgm:cxn modelId="{10284235-604A-42B3-AB51-05B3E0FCEB9A}" type="presParOf" srcId="{4EFF7473-E22C-41EB-83FA-ED6F13FDDC17}" destId="{1DB459B7-2DF7-4428-A0A2-72403992C210}" srcOrd="1" destOrd="0" presId="urn:microsoft.com/office/officeart/2005/8/layout/pList1#2"/>
    <dgm:cxn modelId="{81D9083A-6BC8-4CA2-8693-CF480BA47635}" type="presParOf" srcId="{B5260296-2BBF-42F2-A3A6-D1DB78BDA8C1}" destId="{F49A462C-BE91-47C3-8EA7-D5B3F033218D}" srcOrd="1" destOrd="0" presId="urn:microsoft.com/office/officeart/2005/8/layout/pList1#2"/>
    <dgm:cxn modelId="{AE05BD2E-C14E-41EC-A20A-69BAB86A1C10}" type="presParOf" srcId="{B5260296-2BBF-42F2-A3A6-D1DB78BDA8C1}" destId="{82CC4FB3-A687-4733-AABC-BA3F81FE08C9}" srcOrd="2" destOrd="0" presId="urn:microsoft.com/office/officeart/2005/8/layout/pList1#2"/>
    <dgm:cxn modelId="{F653B21E-91C1-4236-BF9F-D1F1949BB23B}" type="presParOf" srcId="{82CC4FB3-A687-4733-AABC-BA3F81FE08C9}" destId="{2EE758F3-77F4-4AAF-A3A6-9DF5C660D260}" srcOrd="0" destOrd="0" presId="urn:microsoft.com/office/officeart/2005/8/layout/pList1#2"/>
    <dgm:cxn modelId="{75EC9123-13F8-408A-ADE4-59ED1A1FE19F}" type="presParOf" srcId="{82CC4FB3-A687-4733-AABC-BA3F81FE08C9}" destId="{1BE1181E-C30F-4D41-AFD0-7DED4C767FB5}" srcOrd="1" destOrd="0" presId="urn:microsoft.com/office/officeart/2005/8/layout/pList1#2"/>
    <dgm:cxn modelId="{4138B4AA-0150-4FC6-8B80-5B86D080CF6A}" type="presParOf" srcId="{B5260296-2BBF-42F2-A3A6-D1DB78BDA8C1}" destId="{D8C516A8-1E6C-4D8A-B1AC-A459D2018623}" srcOrd="3" destOrd="0" presId="urn:microsoft.com/office/officeart/2005/8/layout/pList1#2"/>
    <dgm:cxn modelId="{C46DD70C-97F3-4197-A992-967CB6E09560}" type="presParOf" srcId="{B5260296-2BBF-42F2-A3A6-D1DB78BDA8C1}" destId="{98B48AA3-545C-4A49-B660-1EFC1C781D79}" srcOrd="4" destOrd="0" presId="urn:microsoft.com/office/officeart/2005/8/layout/pList1#2"/>
    <dgm:cxn modelId="{93CBEC5F-A44B-478D-9E3D-03B65A9EEDB9}" type="presParOf" srcId="{98B48AA3-545C-4A49-B660-1EFC1C781D79}" destId="{66AA693A-C4CE-4D06-A2FF-74A9CF0F6F33}" srcOrd="0" destOrd="0" presId="urn:microsoft.com/office/officeart/2005/8/layout/pList1#2"/>
    <dgm:cxn modelId="{BD7043F9-41E4-4D76-B40E-9D42B2274BA6}" type="presParOf" srcId="{98B48AA3-545C-4A49-B660-1EFC1C781D79}" destId="{46A21219-899E-4624-8AE4-DE4ECEDB8AE2}" srcOrd="1" destOrd="0" presId="urn:microsoft.com/office/officeart/2005/8/layout/pList1#2"/>
    <dgm:cxn modelId="{0D2690AB-CBA3-4D5A-9E5C-0446082B9FF2}" type="presParOf" srcId="{B5260296-2BBF-42F2-A3A6-D1DB78BDA8C1}" destId="{AA153746-0CA2-4E08-9C2E-A25267823D09}" srcOrd="5" destOrd="0" presId="urn:microsoft.com/office/officeart/2005/8/layout/pList1#2"/>
    <dgm:cxn modelId="{EE7BF2FD-2D2F-4318-9DEE-BC3662135D4F}" type="presParOf" srcId="{B5260296-2BBF-42F2-A3A6-D1DB78BDA8C1}" destId="{C2EC7C03-2CE4-44DB-80D1-036137E78947}" srcOrd="6" destOrd="0" presId="urn:microsoft.com/office/officeart/2005/8/layout/pList1#2"/>
    <dgm:cxn modelId="{04C73F07-08CD-4E1E-A328-7DC0E9B9FBD3}" type="presParOf" srcId="{C2EC7C03-2CE4-44DB-80D1-036137E78947}" destId="{BB52E210-9ABD-48EE-BCAE-467302C793B7}" srcOrd="0" destOrd="0" presId="urn:microsoft.com/office/officeart/2005/8/layout/pList1#2"/>
    <dgm:cxn modelId="{43CFF930-3CD9-4E7A-857C-AFC967A9E956}" type="presParOf" srcId="{C2EC7C03-2CE4-44DB-80D1-036137E78947}" destId="{F103BCF1-FFD4-4FD5-85DC-FF88FC6A1CEB}" srcOrd="1" destOrd="0" presId="urn:microsoft.com/office/officeart/2005/8/layout/pList1#2"/>
    <dgm:cxn modelId="{0A18CF5A-8DB0-431D-85F8-163B52A0EB90}" type="presParOf" srcId="{B5260296-2BBF-42F2-A3A6-D1DB78BDA8C1}" destId="{FB983564-E2E4-494F-B93A-5CA955634068}" srcOrd="7" destOrd="0" presId="urn:microsoft.com/office/officeart/2005/8/layout/pList1#2"/>
    <dgm:cxn modelId="{31361DD9-30DA-42BB-972B-269888AB2019}" type="presParOf" srcId="{B5260296-2BBF-42F2-A3A6-D1DB78BDA8C1}" destId="{DC962A45-1D51-4BCC-8472-CEDE17D252DD}" srcOrd="8" destOrd="0" presId="urn:microsoft.com/office/officeart/2005/8/layout/pList1#2"/>
    <dgm:cxn modelId="{003BCCC9-E6E3-43DE-8626-6E57691749D0}" type="presParOf" srcId="{DC962A45-1D51-4BCC-8472-CEDE17D252DD}" destId="{320110B4-9566-4672-8059-7044DBF2B1B7}" srcOrd="0" destOrd="0" presId="urn:microsoft.com/office/officeart/2005/8/layout/pList1#2"/>
    <dgm:cxn modelId="{435F115E-4D91-4A1B-9737-8547E3E0C698}" type="presParOf" srcId="{DC962A45-1D51-4BCC-8472-CEDE17D252DD}" destId="{EDC1CF00-63CD-4F2C-9FB0-48F83BA51EC1}" srcOrd="1" destOrd="0" presId="urn:microsoft.com/office/officeart/2005/8/layout/pList1#2"/>
    <dgm:cxn modelId="{7AE5EC95-5E80-47FB-ADDF-BFFB14779FDA}" type="presParOf" srcId="{B5260296-2BBF-42F2-A3A6-D1DB78BDA8C1}" destId="{F01F771F-FD42-4627-94F7-2892933BEAF3}" srcOrd="9" destOrd="0" presId="urn:microsoft.com/office/officeart/2005/8/layout/pList1#2"/>
    <dgm:cxn modelId="{55503230-FA07-472A-9CA4-92358D76C7C0}" type="presParOf" srcId="{B5260296-2BBF-42F2-A3A6-D1DB78BDA8C1}" destId="{318CAA21-F123-44C0-9891-B136DE4BA10C}" srcOrd="10" destOrd="0" presId="urn:microsoft.com/office/officeart/2005/8/layout/pList1#2"/>
    <dgm:cxn modelId="{22664593-A07E-4E20-9993-2F0D80714FEF}" type="presParOf" srcId="{318CAA21-F123-44C0-9891-B136DE4BA10C}" destId="{2CA407B6-B0BA-4366-9938-EB9CF4407804}" srcOrd="0" destOrd="0" presId="urn:microsoft.com/office/officeart/2005/8/layout/pList1#2"/>
    <dgm:cxn modelId="{D744DAA4-2F36-49A2-B1AB-A9B443642F43}" type="presParOf" srcId="{318CAA21-F123-44C0-9891-B136DE4BA10C}" destId="{0EBA3C78-C806-41D7-A535-01541DF82281}" srcOrd="1" destOrd="0" presId="urn:microsoft.com/office/officeart/2005/8/layout/pList1#2"/>
    <dgm:cxn modelId="{D68259B4-A391-4515-A95A-7FB0D39673D4}" type="presParOf" srcId="{B5260296-2BBF-42F2-A3A6-D1DB78BDA8C1}" destId="{76DA7333-8C50-4056-A1C5-E33CE447A8D9}" srcOrd="11" destOrd="0" presId="urn:microsoft.com/office/officeart/2005/8/layout/pList1#2"/>
    <dgm:cxn modelId="{675F8094-98F0-4183-B0B3-14706DEA3192}" type="presParOf" srcId="{B5260296-2BBF-42F2-A3A6-D1DB78BDA8C1}" destId="{BA798EF6-B45A-40DC-9374-25B5FC57043B}" srcOrd="12" destOrd="0" presId="urn:microsoft.com/office/officeart/2005/8/layout/pList1#2"/>
    <dgm:cxn modelId="{62D5D67A-4090-415C-AB2B-A77059DCE8EE}" type="presParOf" srcId="{BA798EF6-B45A-40DC-9374-25B5FC57043B}" destId="{2976FE89-286E-4643-B8FE-2FBCFE043856}" srcOrd="0" destOrd="0" presId="urn:microsoft.com/office/officeart/2005/8/layout/pList1#2"/>
    <dgm:cxn modelId="{A485A741-6F72-40C3-B649-410877FF78EF}" type="presParOf" srcId="{BA798EF6-B45A-40DC-9374-25B5FC57043B}" destId="{EA3CA750-9746-4E03-A406-CB57002BBCDC}" srcOrd="1" destOrd="0" presId="urn:microsoft.com/office/officeart/2005/8/layout/pList1#2"/>
    <dgm:cxn modelId="{41524F68-6672-455A-80AF-73E8BA7EB48E}" type="presParOf" srcId="{B5260296-2BBF-42F2-A3A6-D1DB78BDA8C1}" destId="{17810B2C-C422-480F-810A-8478A3CA4DC7}" srcOrd="13" destOrd="0" presId="urn:microsoft.com/office/officeart/2005/8/layout/pList1#2"/>
    <dgm:cxn modelId="{03551C77-5948-458C-A41B-A29B6BB0DF45}" type="presParOf" srcId="{B5260296-2BBF-42F2-A3A6-D1DB78BDA8C1}" destId="{E616B97E-0750-4586-AEE5-B6FEFBE00AA2}" srcOrd="14" destOrd="0" presId="urn:microsoft.com/office/officeart/2005/8/layout/pList1#2"/>
    <dgm:cxn modelId="{8D304D9B-7A22-4759-A94F-ACBE02CB92D0}" type="presParOf" srcId="{E616B97E-0750-4586-AEE5-B6FEFBE00AA2}" destId="{ADF2977F-A2B0-4C3D-AF2F-E33C229384F8}" srcOrd="0" destOrd="0" presId="urn:microsoft.com/office/officeart/2005/8/layout/pList1#2"/>
    <dgm:cxn modelId="{24F6981E-6E6D-4CFD-BD93-575A4267D4CA}" type="presParOf" srcId="{E616B97E-0750-4586-AEE5-B6FEFBE00AA2}" destId="{CEE86B77-B243-41C5-9FA0-F39B3E59171B}" srcOrd="1" destOrd="0" presId="urn:microsoft.com/office/officeart/2005/8/layout/pList1#2"/>
    <dgm:cxn modelId="{7D9899AB-3A7F-4343-A530-976DACCB0989}" type="presParOf" srcId="{B5260296-2BBF-42F2-A3A6-D1DB78BDA8C1}" destId="{57C1C803-C46F-4338-8A83-BEF4E4D870DA}" srcOrd="15" destOrd="0" presId="urn:microsoft.com/office/officeart/2005/8/layout/pList1#2"/>
    <dgm:cxn modelId="{5B3CFC3B-C836-49B0-972D-04C6B5A053FE}" type="presParOf" srcId="{B5260296-2BBF-42F2-A3A6-D1DB78BDA8C1}" destId="{041AD8B8-A472-4B64-9DA9-2DDD9F3652E8}" srcOrd="16" destOrd="0" presId="urn:microsoft.com/office/officeart/2005/8/layout/pList1#2"/>
    <dgm:cxn modelId="{8EF7836F-5387-4848-848F-BB2EC9B8053E}" type="presParOf" srcId="{041AD8B8-A472-4B64-9DA9-2DDD9F3652E8}" destId="{A34D304F-6115-413B-A224-293E8558C570}" srcOrd="0" destOrd="0" presId="urn:microsoft.com/office/officeart/2005/8/layout/pList1#2"/>
    <dgm:cxn modelId="{C43DE9FA-F2EB-4BB6-B473-AE6AF5D178F4}" type="presParOf" srcId="{041AD8B8-A472-4B64-9DA9-2DDD9F3652E8}" destId="{BA80E4CF-345E-40CA-A519-DAE7E573169F}" srcOrd="1" destOrd="0" presId="urn:microsoft.com/office/officeart/2005/8/layout/pList1#2"/>
    <dgm:cxn modelId="{270E2B5E-7E94-4C40-AA4C-776A92C9DCD2}" type="presParOf" srcId="{B5260296-2BBF-42F2-A3A6-D1DB78BDA8C1}" destId="{E8256F0E-B0EA-44BD-8D37-921DB20D12D5}" srcOrd="17" destOrd="0" presId="urn:microsoft.com/office/officeart/2005/8/layout/pList1#2"/>
    <dgm:cxn modelId="{E9472736-F9B8-44A4-B406-F34B62BDF229}" type="presParOf" srcId="{B5260296-2BBF-42F2-A3A6-D1DB78BDA8C1}" destId="{DDD6668F-3E85-4B1A-A1AA-8C246EA9CFC3}" srcOrd="18" destOrd="0" presId="urn:microsoft.com/office/officeart/2005/8/layout/pList1#2"/>
    <dgm:cxn modelId="{88DE11ED-BE0E-4C3D-BB0C-2B2B2B6238C4}" type="presParOf" srcId="{DDD6668F-3E85-4B1A-A1AA-8C246EA9CFC3}" destId="{69D8A49E-DC36-44BB-813C-CFA864B85A00}" srcOrd="0" destOrd="0" presId="urn:microsoft.com/office/officeart/2005/8/layout/pList1#2"/>
    <dgm:cxn modelId="{358B9F89-0809-4D96-9661-20B031502E42}" type="presParOf" srcId="{DDD6668F-3E85-4B1A-A1AA-8C246EA9CFC3}" destId="{CB009537-3FB5-4E73-A9D1-D90A46BC6D4C}" srcOrd="1" destOrd="0" presId="urn:microsoft.com/office/officeart/2005/8/layout/pList1#2"/>
    <dgm:cxn modelId="{53807CC0-7BB5-491B-AAD9-88407A8C5E0B}" type="presParOf" srcId="{B5260296-2BBF-42F2-A3A6-D1DB78BDA8C1}" destId="{8411BA13-81CA-416F-8F90-A4EF67DF1202}" srcOrd="19" destOrd="0" presId="urn:microsoft.com/office/officeart/2005/8/layout/pList1#2"/>
    <dgm:cxn modelId="{7A87D703-C3C2-49CD-8957-77FCD6D7FBE8}" type="presParOf" srcId="{B5260296-2BBF-42F2-A3A6-D1DB78BDA8C1}" destId="{43AE1234-A782-4F3A-BA29-A64F8027A008}" srcOrd="20" destOrd="0" presId="urn:microsoft.com/office/officeart/2005/8/layout/pList1#2"/>
    <dgm:cxn modelId="{602435F4-75FC-4C91-8635-4B85EBAAD665}" type="presParOf" srcId="{43AE1234-A782-4F3A-BA29-A64F8027A008}" destId="{64634C9D-A175-4D8F-AA64-B17FDEB2138B}" srcOrd="0" destOrd="0" presId="urn:microsoft.com/office/officeart/2005/8/layout/pList1#2"/>
    <dgm:cxn modelId="{88855F7A-3091-4FA4-BDAF-489BB9664281}" type="presParOf" srcId="{43AE1234-A782-4F3A-BA29-A64F8027A008}" destId="{2887C270-E3F8-4424-AFED-F7FE4420B783}" srcOrd="1" destOrd="0" presId="urn:microsoft.com/office/officeart/2005/8/layout/pList1#2"/>
    <dgm:cxn modelId="{0BE496DF-50D8-4BDE-BC79-09943C9AB945}" type="presParOf" srcId="{B5260296-2BBF-42F2-A3A6-D1DB78BDA8C1}" destId="{D5840256-0CE3-431E-9B86-D054EDBC4B6E}" srcOrd="21" destOrd="0" presId="urn:microsoft.com/office/officeart/2005/8/layout/pList1#2"/>
    <dgm:cxn modelId="{FF78C6B8-0610-4C5F-BD2D-6EC4620D16CC}" type="presParOf" srcId="{B5260296-2BBF-42F2-A3A6-D1DB78BDA8C1}" destId="{57B06AF6-815B-4E43-BD97-062EF9E67D03}" srcOrd="22" destOrd="0" presId="urn:microsoft.com/office/officeart/2005/8/layout/pList1#2"/>
    <dgm:cxn modelId="{00F17F95-8FF1-4F08-BD5A-736C3FAE0FCA}" type="presParOf" srcId="{57B06AF6-815B-4E43-BD97-062EF9E67D03}" destId="{5234F61C-8783-47A0-91EE-EEC8D3DDEEA9}" srcOrd="0" destOrd="0" presId="urn:microsoft.com/office/officeart/2005/8/layout/pList1#2"/>
    <dgm:cxn modelId="{2DDFC4EB-FA58-4977-9255-906FF650FBCD}" type="presParOf" srcId="{57B06AF6-815B-4E43-BD97-062EF9E67D03}" destId="{151246F4-C389-451E-BA75-0A6FF3CE219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20C7C-99E2-4BE4-88DC-820472F698F8}">
      <dsp:nvSpPr>
        <dsp:cNvPr id="0" name=""/>
        <dsp:cNvSpPr/>
      </dsp:nvSpPr>
      <dsp:spPr>
        <a:xfrm>
          <a:off x="736993" y="2694"/>
          <a:ext cx="1613985" cy="1112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459B7-2DF7-4428-A0A2-72403992C210}">
      <dsp:nvSpPr>
        <dsp:cNvPr id="0" name=""/>
        <dsp:cNvSpPr/>
      </dsp:nvSpPr>
      <dsp:spPr>
        <a:xfrm>
          <a:off x="736993" y="1114730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1949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– год основания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736993" y="1114730"/>
        <a:ext cx="1613985" cy="598788"/>
      </dsp:txXfrm>
    </dsp:sp>
    <dsp:sp modelId="{2EE758F3-77F4-4AAF-A3A6-9DF5C660D260}">
      <dsp:nvSpPr>
        <dsp:cNvPr id="0" name=""/>
        <dsp:cNvSpPr/>
      </dsp:nvSpPr>
      <dsp:spPr>
        <a:xfrm>
          <a:off x="2512446" y="2694"/>
          <a:ext cx="1613985" cy="1112036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1181E-C30F-4D41-AFD0-7DED4C767FB5}">
      <dsp:nvSpPr>
        <dsp:cNvPr id="0" name=""/>
        <dsp:cNvSpPr/>
      </dsp:nvSpPr>
      <dsp:spPr>
        <a:xfrm>
          <a:off x="2512446" y="1114730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7 регионов России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2512446" y="1114730"/>
        <a:ext cx="1613985" cy="598788"/>
      </dsp:txXfrm>
    </dsp:sp>
    <dsp:sp modelId="{66AA693A-C4CE-4D06-A2FF-74A9CF0F6F33}">
      <dsp:nvSpPr>
        <dsp:cNvPr id="0" name=""/>
        <dsp:cNvSpPr/>
      </dsp:nvSpPr>
      <dsp:spPr>
        <a:xfrm>
          <a:off x="4287898" y="2694"/>
          <a:ext cx="1613985" cy="111203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21219-899E-4624-8AE4-DE4ECEDB8AE2}">
      <dsp:nvSpPr>
        <dsp:cNvPr id="0" name=""/>
        <dsp:cNvSpPr/>
      </dsp:nvSpPr>
      <dsp:spPr>
        <a:xfrm>
          <a:off x="4287898" y="1114730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5,1</a:t>
          </a:r>
          <a:r>
            <a:rPr lang="en-US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</a:t>
          </a: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млн 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обслуживаемого населения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4287898" y="1114730"/>
        <a:ext cx="1613985" cy="598788"/>
      </dsp:txXfrm>
    </dsp:sp>
    <dsp:sp modelId="{BB52E210-9ABD-48EE-BCAE-467302C793B7}">
      <dsp:nvSpPr>
        <dsp:cNvPr id="0" name=""/>
        <dsp:cNvSpPr/>
      </dsp:nvSpPr>
      <dsp:spPr>
        <a:xfrm>
          <a:off x="6063350" y="2694"/>
          <a:ext cx="1613985" cy="111203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3BCF1-FFD4-4FD5-85DC-FF88FC6A1CEB}">
      <dsp:nvSpPr>
        <dsp:cNvPr id="0" name=""/>
        <dsp:cNvSpPr/>
      </dsp:nvSpPr>
      <dsp:spPr>
        <a:xfrm>
          <a:off x="6063350" y="1114730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общая протяженность сетей водоснабжения и водоотведения - </a:t>
          </a:r>
          <a:r>
            <a:rPr lang="en-US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</a:t>
          </a: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4,7 тыс. км. 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6063350" y="1114730"/>
        <a:ext cx="1613985" cy="598788"/>
      </dsp:txXfrm>
    </dsp:sp>
    <dsp:sp modelId="{320110B4-9566-4672-8059-7044DBF2B1B7}">
      <dsp:nvSpPr>
        <dsp:cNvPr id="0" name=""/>
        <dsp:cNvSpPr/>
      </dsp:nvSpPr>
      <dsp:spPr>
        <a:xfrm>
          <a:off x="706408" y="1874918"/>
          <a:ext cx="1613985" cy="1112036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CF00-63CD-4F2C-9FB0-48F83BA51EC1}">
      <dsp:nvSpPr>
        <dsp:cNvPr id="0" name=""/>
        <dsp:cNvSpPr/>
      </dsp:nvSpPr>
      <dsp:spPr>
        <a:xfrm>
          <a:off x="736993" y="2986954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562 млн. м3 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поданной воды ежегодно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736993" y="2986954"/>
        <a:ext cx="1613985" cy="598788"/>
      </dsp:txXfrm>
    </dsp:sp>
    <dsp:sp modelId="{2CA407B6-B0BA-4366-9938-EB9CF4407804}">
      <dsp:nvSpPr>
        <dsp:cNvPr id="0" name=""/>
        <dsp:cNvSpPr/>
      </dsp:nvSpPr>
      <dsp:spPr>
        <a:xfrm>
          <a:off x="2547324" y="1874918"/>
          <a:ext cx="1613985" cy="1112036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A3C78-C806-41D7-A535-01541DF82281}">
      <dsp:nvSpPr>
        <dsp:cNvPr id="0" name=""/>
        <dsp:cNvSpPr/>
      </dsp:nvSpPr>
      <dsp:spPr>
        <a:xfrm>
          <a:off x="2512446" y="2986954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23% 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- доля на рынке частных водоканалов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2512446" y="2986954"/>
        <a:ext cx="1613985" cy="598788"/>
      </dsp:txXfrm>
    </dsp:sp>
    <dsp:sp modelId="{2976FE89-286E-4643-B8FE-2FBCFE043856}">
      <dsp:nvSpPr>
        <dsp:cNvPr id="0" name=""/>
        <dsp:cNvSpPr/>
      </dsp:nvSpPr>
      <dsp:spPr>
        <a:xfrm>
          <a:off x="4287898" y="1874918"/>
          <a:ext cx="1613985" cy="1112036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CA750-9746-4E03-A406-CB57002BBCDC}">
      <dsp:nvSpPr>
        <dsp:cNvPr id="0" name=""/>
        <dsp:cNvSpPr/>
      </dsp:nvSpPr>
      <dsp:spPr>
        <a:xfrm>
          <a:off x="4287898" y="2986954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11</a:t>
          </a: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,0 тыс. 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сотрудников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4287898" y="2986954"/>
        <a:ext cx="1613985" cy="598788"/>
      </dsp:txXfrm>
    </dsp:sp>
    <dsp:sp modelId="{ADF2977F-A2B0-4C3D-AF2F-E33C229384F8}">
      <dsp:nvSpPr>
        <dsp:cNvPr id="0" name=""/>
        <dsp:cNvSpPr/>
      </dsp:nvSpPr>
      <dsp:spPr>
        <a:xfrm>
          <a:off x="6063350" y="1874918"/>
          <a:ext cx="1613985" cy="1112036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86B77-B243-41C5-9FA0-F39B3E59171B}">
      <dsp:nvSpPr>
        <dsp:cNvPr id="0" name=""/>
        <dsp:cNvSpPr/>
      </dsp:nvSpPr>
      <dsp:spPr>
        <a:xfrm>
          <a:off x="6063350" y="2986954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19 млрд. рублей 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инвестиций 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6063350" y="2986954"/>
        <a:ext cx="1613985" cy="598788"/>
      </dsp:txXfrm>
    </dsp:sp>
    <dsp:sp modelId="{A34D304F-6115-413B-A224-293E8558C570}">
      <dsp:nvSpPr>
        <dsp:cNvPr id="0" name=""/>
        <dsp:cNvSpPr/>
      </dsp:nvSpPr>
      <dsp:spPr>
        <a:xfrm>
          <a:off x="736993" y="3747141"/>
          <a:ext cx="1613985" cy="1112036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0E4CF-345E-40CA-A519-DAE7E573169F}">
      <dsp:nvSpPr>
        <dsp:cNvPr id="0" name=""/>
        <dsp:cNvSpPr/>
      </dsp:nvSpPr>
      <dsp:spPr>
        <a:xfrm>
          <a:off x="736993" y="4859177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97% 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- уровень собираемости платежей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736993" y="4859177"/>
        <a:ext cx="1613985" cy="598788"/>
      </dsp:txXfrm>
    </dsp:sp>
    <dsp:sp modelId="{69D8A49E-DC36-44BB-813C-CFA864B85A00}">
      <dsp:nvSpPr>
        <dsp:cNvPr id="0" name=""/>
        <dsp:cNvSpPr/>
      </dsp:nvSpPr>
      <dsp:spPr>
        <a:xfrm>
          <a:off x="2512446" y="3747141"/>
          <a:ext cx="1613985" cy="1112036"/>
        </a:xfrm>
        <a:prstGeom prst="roundRect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09537-3FB5-4E73-A9D1-D90A46BC6D4C}">
      <dsp:nvSpPr>
        <dsp:cNvPr id="0" name=""/>
        <dsp:cNvSpPr/>
      </dsp:nvSpPr>
      <dsp:spPr>
        <a:xfrm>
          <a:off x="2512446" y="4859177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Calibri" pitchFamily="34" charset="0"/>
            </a:rPr>
            <a:t>Кредитные линии ЕБРР на сумму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Calibri" pitchFamily="34" charset="0"/>
            </a:rPr>
            <a:t>3</a:t>
          </a:r>
          <a:r>
            <a:rPr lang="ru-RU" sz="900" b="1" kern="1200" dirty="0" smtClean="0">
              <a:solidFill>
                <a:schemeClr val="tx1"/>
              </a:solidFill>
              <a:latin typeface="Calibri" pitchFamily="34" charset="0"/>
            </a:rPr>
            <a:t> млрд. рублей</a:t>
          </a:r>
          <a:endParaRPr lang="ru-RU" sz="900" b="1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2512446" y="4859177"/>
        <a:ext cx="1613985" cy="598788"/>
      </dsp:txXfrm>
    </dsp:sp>
    <dsp:sp modelId="{64634C9D-A175-4D8F-AA64-B17FDEB2138B}">
      <dsp:nvSpPr>
        <dsp:cNvPr id="0" name=""/>
        <dsp:cNvSpPr/>
      </dsp:nvSpPr>
      <dsp:spPr>
        <a:xfrm>
          <a:off x="4287898" y="3747141"/>
          <a:ext cx="1613985" cy="1112036"/>
        </a:xfrm>
        <a:prstGeom prst="round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7C270-E3F8-4424-AFED-F7FE4420B783}">
      <dsp:nvSpPr>
        <dsp:cNvPr id="0" name=""/>
        <dsp:cNvSpPr/>
      </dsp:nvSpPr>
      <dsp:spPr>
        <a:xfrm>
          <a:off x="4287898" y="4859177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Calibri" pitchFamily="34" charset="0"/>
            </a:rPr>
            <a:t>Облигационный </a:t>
          </a:r>
          <a:r>
            <a:rPr lang="ru-RU" sz="900" b="0" kern="1200" dirty="0" err="1" smtClean="0">
              <a:solidFill>
                <a:schemeClr val="tx1"/>
              </a:solidFill>
              <a:latin typeface="Calibri" pitchFamily="34" charset="0"/>
            </a:rPr>
            <a:t>займ</a:t>
          </a:r>
          <a:r>
            <a:rPr lang="ru-RU" sz="900" b="0" kern="1200" dirty="0" smtClean="0">
              <a:solidFill>
                <a:schemeClr val="tx1"/>
              </a:solidFill>
              <a:latin typeface="Calibri" pitchFamily="34" charset="0"/>
            </a:rPr>
            <a:t> на сумму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Calibri" pitchFamily="34" charset="0"/>
            </a:rPr>
            <a:t>3 млрд. рублей</a:t>
          </a:r>
          <a:endParaRPr lang="ru-RU" sz="900" b="0" kern="1200" dirty="0">
            <a:solidFill>
              <a:schemeClr val="tx1"/>
            </a:solidFill>
            <a:latin typeface="Calibri" pitchFamily="34" charset="0"/>
          </a:endParaRPr>
        </a:p>
      </dsp:txBody>
      <dsp:txXfrm>
        <a:off x="4287898" y="4859177"/>
        <a:ext cx="1613985" cy="598788"/>
      </dsp:txXfrm>
    </dsp:sp>
    <dsp:sp modelId="{5234F61C-8783-47A0-91EE-EEC8D3DDEEA9}">
      <dsp:nvSpPr>
        <dsp:cNvPr id="0" name=""/>
        <dsp:cNvSpPr/>
      </dsp:nvSpPr>
      <dsp:spPr>
        <a:xfrm>
          <a:off x="6063350" y="3747141"/>
          <a:ext cx="1613985" cy="1112036"/>
        </a:xfrm>
        <a:prstGeom prst="roundRect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246F4-C389-451E-BA75-0A6FF3CE2193}">
      <dsp:nvSpPr>
        <dsp:cNvPr id="0" name=""/>
        <dsp:cNvSpPr/>
      </dsp:nvSpPr>
      <dsp:spPr>
        <a:xfrm>
          <a:off x="6063350" y="4859177"/>
          <a:ext cx="1613985" cy="59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Долгосрочный рейтинг </a:t>
          </a:r>
          <a:r>
            <a:rPr lang="ru-RU" sz="900" b="1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«ВВ-» 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от </a:t>
          </a:r>
          <a:r>
            <a:rPr lang="ru-RU" sz="900" kern="1200" dirty="0" err="1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Fitch</a:t>
          </a:r>
          <a:r>
            <a:rPr lang="ru-RU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 </a:t>
          </a:r>
          <a:r>
            <a:rPr lang="en-US" sz="900" kern="1200" dirty="0" smtClean="0">
              <a:solidFill>
                <a:schemeClr val="tx1">
                  <a:lumMod val="25000"/>
                </a:schemeClr>
              </a:solidFill>
              <a:latin typeface="Calibri" pitchFamily="34" charset="0"/>
            </a:rPr>
            <a:t>Ratings</a:t>
          </a:r>
          <a:endParaRPr lang="ru-RU" sz="900" kern="1200" dirty="0">
            <a:solidFill>
              <a:schemeClr val="tx1">
                <a:lumMod val="25000"/>
              </a:schemeClr>
            </a:solidFill>
            <a:latin typeface="Calibri" pitchFamily="34" charset="0"/>
          </a:endParaRPr>
        </a:p>
      </dsp:txBody>
      <dsp:txXfrm>
        <a:off x="6063350" y="4859177"/>
        <a:ext cx="1613985" cy="598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0651-7813-4340-822C-522C810D80F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F5F36-4459-4B1A-96B5-A025EA69B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18" Type="http://schemas.openxmlformats.org/officeDocument/2006/relationships/oleObject" Target="../embeddings/oleObject2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4.jpeg"/><Relationship Id="rId2" Type="http://schemas.openxmlformats.org/officeDocument/2006/relationships/tags" Target="../tags/tag1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2.jpeg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4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0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2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"/>
          <p:cNvGraphicFramePr>
            <a:graphicFrameLocks noChangeAspect="1"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435975" y="6610350"/>
            <a:ext cx="101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098D99F0-5D59-4AC5-8B2F-13F774446D79}" type="slidenum">
              <a:rPr kumimoji="0" lang="en-US" altLang="ru-RU" sz="800" b="0">
                <a:solidFill>
                  <a:srgbClr val="000000"/>
                </a:solidFill>
                <a:latin typeface="Arial Narrow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kumimoji="0" lang="en-US" altLang="ru-RU" sz="800" b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5" name="Рисунок 10" descr="ppt_common_page2 копия копия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20675"/>
            <a:ext cx="6461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try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6057900"/>
            <a:ext cx="2540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rus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69888"/>
            <a:ext cx="19319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 userDrawn="1">
            <p:custDataLst>
              <p:tags r:id="rId6"/>
            </p:custDataLst>
          </p:nvPr>
        </p:nvSpPr>
        <p:spPr>
          <a:xfrm>
            <a:off x="8558213" y="6734175"/>
            <a:ext cx="346075" cy="122238"/>
          </a:xfrm>
          <a:prstGeom prst="rect">
            <a:avLst/>
          </a:prstGeom>
          <a:solidFill>
            <a:srgbClr val="FFFFFF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3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Slide Number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8662988" y="6718300"/>
            <a:ext cx="1412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FBEDAD-94F8-48F6-A71D-9F7E79596A5A}" type="slidenum">
              <a:rPr kumimoji="0" lang="en-US">
                <a:solidFill>
                  <a:srgbClr val="6CAAC0">
                    <a:lumMod val="75000"/>
                  </a:srgbClr>
                </a:solidFill>
                <a:latin typeface="Arial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dirty="0">
              <a:solidFill>
                <a:srgbClr val="6CAAC0">
                  <a:lumMod val="75000"/>
                </a:srgbClr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Slide Number Line"/>
          <p:cNvSpPr>
            <a:spLocks noChangeShapeType="1"/>
          </p:cNvSpPr>
          <p:nvPr userDrawn="1">
            <p:custDataLst>
              <p:tags r:id="rId8"/>
            </p:custDataLst>
          </p:nvPr>
        </p:nvSpPr>
        <p:spPr bwMode="auto">
          <a:xfrm>
            <a:off x="8556625" y="6734175"/>
            <a:ext cx="0" cy="1238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ru-RU"/>
          </a:p>
        </p:txBody>
      </p:sp>
      <p:cxnSp>
        <p:nvCxnSpPr>
          <p:cNvPr id="12" name="Straight Connector 11"/>
          <p:cNvCxnSpPr/>
          <p:nvPr userDrawn="1">
            <p:custDataLst>
              <p:tags r:id="rId9"/>
            </p:custDataLst>
          </p:nvPr>
        </p:nvCxnSpPr>
        <p:spPr>
          <a:xfrm>
            <a:off x="8556625" y="6724650"/>
            <a:ext cx="347663" cy="0"/>
          </a:xfrm>
          <a:prstGeom prst="line">
            <a:avLst/>
          </a:prstGeom>
          <a:ln w="222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AutoShape 20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7007" y="941604"/>
            <a:ext cx="7879374" cy="601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0"/>
            <p:custDataLst>
              <p:tags r:id="rId10"/>
            </p:custDataLst>
          </p:nvPr>
        </p:nvSpPr>
        <p:spPr>
          <a:xfrm>
            <a:off x="7845425" y="6867525"/>
            <a:ext cx="1165225" cy="301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200" b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/>
          <p:cNvSpPr>
            <a:spLocks noGrp="1"/>
          </p:cNvSpPr>
          <p:nvPr>
            <p:ph type="sldNum" sz="quarter" idx="11"/>
            <p:custDataLst>
              <p:tags r:id="rId11"/>
            </p:custDataLst>
          </p:nvPr>
        </p:nvSpPr>
        <p:spPr>
          <a:xfrm>
            <a:off x="9028113" y="6867525"/>
            <a:ext cx="109537" cy="30163"/>
          </a:xfrm>
          <a:prstGeom prst="rect">
            <a:avLst/>
          </a:prstGeom>
        </p:spPr>
        <p:txBody>
          <a:bodyPr wrap="square" lIns="0" tIns="0" rIns="0" bIns="0" numCol="1" anchorCtr="0" compatLnSpc="1">
            <a:prstTxWarp prst="textNoShape">
              <a:avLst/>
            </a:prstTxWarp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200" b="0">
                <a:solidFill>
                  <a:srgbClr val="FFFFFF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221AA9-6EBA-4B10-BA9B-F6EE85FFC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 bwMode="auto">
          <a:xfrm flipV="1">
            <a:off x="274638" y="6099175"/>
            <a:ext cx="8674100" cy="17463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Прямоугольник 2"/>
          <p:cNvSpPr/>
          <p:nvPr userDrawn="1"/>
        </p:nvSpPr>
        <p:spPr bwMode="auto">
          <a:xfrm>
            <a:off x="3711575" y="4749800"/>
            <a:ext cx="1676400" cy="3984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8" descr="presentation shabl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 bwMode="auto">
          <a:xfrm>
            <a:off x="3581400" y="4713288"/>
            <a:ext cx="1801813" cy="4619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8789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8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9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0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2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1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DF660-EF24-4DFD-86E2-2C320311A3FE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1AC4-2D95-4F08-8606-44D32701C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7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8725" y="4122738"/>
            <a:ext cx="64039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4873"/>
                </a:solidFill>
                <a:latin typeface="Calibri" pitchFamily="34" charset="0"/>
                <a:cs typeface="Tahoma" pitchFamily="34" charset="0"/>
              </a:rPr>
              <a:t>Актуальные вопросы реализации ГЧП проектов в отношении коммунальных объектов водоснабжения и водоотведения: проблемы и пути их решения</a:t>
            </a:r>
            <a:endParaRPr lang="ru-RU" sz="2000" dirty="0">
              <a:solidFill>
                <a:srgbClr val="004873"/>
              </a:solidFill>
              <a:latin typeface="Calibri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endParaRPr kumimoji="0" lang="ru-RU" sz="2400" dirty="0">
              <a:solidFill>
                <a:srgbClr val="0048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cxnSp>
        <p:nvCxnSpPr>
          <p:cNvPr id="57347" name="Прямая соединительная линия 3"/>
          <p:cNvCxnSpPr>
            <a:cxnSpLocks noChangeShapeType="1"/>
          </p:cNvCxnSpPr>
          <p:nvPr/>
        </p:nvCxnSpPr>
        <p:spPr bwMode="auto">
          <a:xfrm rot="10800000" flipV="1">
            <a:off x="250825" y="6145213"/>
            <a:ext cx="8712200" cy="9525"/>
          </a:xfrm>
          <a:prstGeom prst="line">
            <a:avLst/>
          </a:prstGeom>
          <a:noFill/>
          <a:ln w="9525" algn="ctr">
            <a:solidFill>
              <a:srgbClr val="0047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82700" y="6223000"/>
            <a:ext cx="640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004873"/>
                </a:solidFill>
                <a:latin typeface="Calibri" pitchFamily="34" charset="0"/>
                <a:cs typeface="Tahoma" pitchFamily="34" charset="0"/>
              </a:rPr>
              <a:t>2014 г.</a:t>
            </a:r>
            <a:endParaRPr kumimoji="0" lang="ru-RU" sz="2000" dirty="0">
              <a:solidFill>
                <a:srgbClr val="0048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9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274518"/>
              </p:ext>
            </p:extLst>
          </p:nvPr>
        </p:nvGraphicFramePr>
        <p:xfrm>
          <a:off x="-25073" y="1128832"/>
          <a:ext cx="8414330" cy="54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7250" y="93663"/>
            <a:ext cx="3714750" cy="276225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ЧИСТАЯ ВОДА ДЛЯ ГОРОДОВ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275" y="358775"/>
            <a:ext cx="285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 smtClean="0">
                <a:solidFill>
                  <a:schemeClr val="accent1"/>
                </a:solidFill>
                <a:latin typeface="Calibri" pitchFamily="34" charset="0"/>
              </a:rPr>
              <a:t>2</a:t>
            </a:r>
            <a:endParaRPr lang="ru-RU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61445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928688" y="379413"/>
            <a:ext cx="5892800" cy="1587"/>
          </a:xfrm>
          <a:prstGeom prst="line">
            <a:avLst/>
          </a:prstGeom>
          <a:noFill/>
          <a:ln w="9525" algn="ctr">
            <a:solidFill>
              <a:srgbClr val="0047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85825" y="498475"/>
            <a:ext cx="6500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показатели</a:t>
            </a:r>
            <a:r>
              <a:rPr lang="en-US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 «РОСВОДОКАНАЛ»</a:t>
            </a:r>
          </a:p>
          <a:p>
            <a:pPr eaLnBrk="0" hangingPunct="0">
              <a:defRPr/>
            </a:pPr>
            <a:endParaRPr lang="ru-RU" sz="1200" dirty="0">
              <a:solidFill>
                <a:schemeClr val="tx1">
                  <a:lumMod val="2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2" name="Рисунок 11" descr="115.jpg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685800" y="1155113"/>
            <a:ext cx="1643690" cy="1094723"/>
          </a:xfrm>
          <a:prstGeom prst="roundRect">
            <a:avLst/>
          </a:prstGeom>
          <a:ln>
            <a:solidFill>
              <a:srgbClr val="66CCFF"/>
            </a:solidFill>
          </a:ln>
        </p:spPr>
      </p:pic>
    </p:spTree>
    <p:extLst>
      <p:ext uri="{BB962C8B-B14F-4D97-AF65-F5344CB8AC3E}">
        <p14:creationId xmlns:p14="http://schemas.microsoft.com/office/powerpoint/2010/main" val="5341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279" y="1117634"/>
            <a:ext cx="8210417" cy="517064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Доля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рынка частных операторов в ВиВ по различным оценкам составляет от 16% до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25%.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Большинство систем водоснабжения российских городов в настоящее время эксплуатируют государственные и муниципальные унитарные предприятия или полностью принадлежащие государству и муниципалитетам хозяйственные общества. </a:t>
            </a:r>
          </a:p>
          <a:p>
            <a:pPr lvl="0"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Проблема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ЖКХ – первая у россиян по значимости и актуальности в перечне наиболее актуальных проблем для себя лично и для страны (ВЦИОМ, 2014).</a:t>
            </a: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Более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трети населения России (50 млн. чел.) пьет воду, не соответствующую СанПиН (прежде всего, по содержанию железа), а 11 млн.чел. пьют воду, не отвечающую показателям безопасности питьевой воды. </a:t>
            </a: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Износ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ВКХ составляет более 60%. Темп реконструкции и модернизации объектов ВКХ не компенсирует рост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износа.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Эксплуатируемые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водоканалами очистные сооружения и применяемые на них технологии очистки сточных вод технологически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устарели.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По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экспертным оценкам, на модернизацию отрасли необходимо 9 триллионов рублей (по 500 миллиардов рублей в год в течение 15-20 лет). Объекты ВКХ являются наиболее капиталоемкими объектами инфраструктуры. </a:t>
            </a: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endParaRPr lang="ru-RU" sz="1400" b="1" dirty="0" smtClean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59766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Текущая ситуация в сфере водоснабжения и водоотведения (ВиВ) в России</a:t>
            </a:r>
            <a:endParaRPr lang="ru-RU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908720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8279" y="404664"/>
            <a:ext cx="17528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3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199" y="1700808"/>
            <a:ext cx="8089837" cy="344709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Закрепление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весь срок действия концессионного соглашения долгосрочных параметров тарифного регулирования, в соответствии с которыми должны устанавливаться тарифы концессионера.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Бюджетное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возмещение недополученных доходов водоканалов в результате установления тарифов не в соответствии с долгосрочными параметрами регулирования тарифов, установленными концессионным соглашением, или в связи с изменение долгосрочных тарифов. </a:t>
            </a: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Появляющаяся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01.05.2015 г. возможность заключения концессионных соглашений в порядке частной инициативы, без проведения конкурса. </a:t>
            </a: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Утверждение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реализация Плана действий по привлечению в ЖКХ частных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</a:t>
            </a: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Поручение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(Пр-1479 от 06.07.2013) о передаче частным инвесторам в срок до 1 января 2016 г. объектов ЖКХ унитарных предприятий, осуществляющих неэффективное управление.</a:t>
            </a:r>
            <a:endParaRPr lang="ru-RU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4614" y="404664"/>
            <a:ext cx="61926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государства по привлечению частных инвестиций </a:t>
            </a:r>
            <a:endParaRPr lang="ru-RU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08" y="980728"/>
            <a:ext cx="60836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67544" y="404664"/>
            <a:ext cx="18765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4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621" y="1130659"/>
            <a:ext cx="7947333" cy="560153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ОГРАНИЧЕННОСТЬ ФОРМ ПРИВЛЕЧЕНИЯ ЧАСТНЫХ ИНВЕСТИЦИЙ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04.08.2013 г.  запрещена приватизация объектов ВКХ.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01.01.2014 г. основной формой привлечения инвестиций является концессия, аренда – только для объектов, не старше 5 лет.</a:t>
            </a:r>
          </a:p>
          <a:p>
            <a:pPr lvl="0" algn="just"/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соглашений о ГЧП для модернизации и управлении объектами водокоммунального хозяйства.</a:t>
            </a:r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just"/>
            <a:r>
              <a:rPr lang="ru-RU" sz="1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ЭКОЛОГИЧЕСКИЕ РИСКИ</a:t>
            </a: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Колоссальные суммы возмещения вреда водным объектам из-за сброса через коммунальные очистные сооружения сточных вод, содержащих промышленные загрязнители.</a:t>
            </a:r>
            <a:r>
              <a:rPr lang="ru-RU" sz="1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разделение ответственности между водоканалами и промышленными абонентами за вред окружающей среде с направлением платы таких абонентов за негативное воздействие на окружающую среду на финансирование модернизации очистных сооружений</a:t>
            </a: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НЕПЛАТЕЖЕЙ АБОНЕНТОВ</a:t>
            </a:r>
          </a:p>
          <a:p>
            <a:pPr lvl="0"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эффективность механизмов принудительного взыскания, отсутствие действенных превентивных мер.</a:t>
            </a:r>
          </a:p>
          <a:p>
            <a:pPr lvl="0" algn="just"/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переход на прямые платежи между водоканалами и населением, усиление ответственности за неплатежи.</a:t>
            </a:r>
          </a:p>
          <a:p>
            <a:pPr algn="just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4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04664"/>
            <a:ext cx="61206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проблемы по привлечению частных инвестиций и пути их решения</a:t>
            </a:r>
            <a:endParaRPr lang="ru-RU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43608" y="980728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7544" y="404664"/>
            <a:ext cx="2500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5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04664"/>
            <a:ext cx="60486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проблемы по привлечению частных инвестиций и пути их решения</a:t>
            </a:r>
            <a:endParaRPr lang="ru-RU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655" y="1124744"/>
            <a:ext cx="7990117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4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 </a:t>
            </a:r>
            <a:r>
              <a:rPr lang="ru-RU" sz="1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КОНЦЕССИОННЫХ КОНКУРСОВ</a:t>
            </a: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Запрет на предъявление требований к опыту и квалификации участников концессионных конкурсов. Отсутствие требования «минимальной разумной цены» для предложений участников конкурса. Недооценка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такого критерия, как показатели надежности, качества и энергетической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эффективности. </a:t>
            </a:r>
          </a:p>
          <a:p>
            <a:pPr lvl="0" algn="just"/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вернуться к установлению квалификационных требований к участникам концессионных конкурсов в отношении объектов ВиВ; предусмотреть для концессионных соглашений в сфере ЖКХ порядок установления организатором конкурса «минимальной разумной цены»; пересмотреть подход к оценке такого критерия, как показатели надежности, качества и энергетической эффективности, определив для них самостоятельное значение при определении победителя концессионного конкурса; </a:t>
            </a:r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ДЕЙСТВЕННЫХ СТИМУЛОВ ДЛЯ ОРГАНОВ ВЛАСТИ СУБЪЕКТОВ РФ И ОРГАНОВ МЕСТНОГО САМОУПРАВЛЕНИЯ ПЕРЕДАВАТЬ ОБЪЕКТЫ ВКХ КОНЦЕССИОНАРАМ</a:t>
            </a: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механизмов урегулирования вопросов с кредиторами при передачи имущества концессионеру. Необходимость проведения техобследования, разработки и утверждении схем ВиВ. </a:t>
            </a:r>
            <a:r>
              <a:rPr lang="ru-RU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бюджетного поощрения крупных городов, привлекших крупного инвестора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рассмотреть предложение об установлении возможности включения в конкурсную документацию в качестве условия или критерия конкурса требования к участникам конкурса выкупить задолженность унитарного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предприятия; бюджетное стимулирование успешных концедентов (софинансирование из федерального и регионального бюджетов расходов муниципалитета, привлекшего инвестора, на создание и реконструкцию объектов ВиВ)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15616" y="980728"/>
            <a:ext cx="60486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7544" y="404664"/>
            <a:ext cx="211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6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DB4DE-ABE4-41C4-9199-B43AFD3799AD}" type="slidenum">
              <a:rPr kumimoji="1"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1" lang="en-US" b="1"/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928688" y="76200"/>
            <a:ext cx="6286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Создание при Правительстве РФ </a:t>
            </a: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Комиссии по вопросам развития </a:t>
            </a: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жилищно-коммунального комплекса</a:t>
            </a: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1600" dirty="0">
              <a:solidFill>
                <a:srgbClr val="004873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1600" dirty="0">
              <a:solidFill>
                <a:srgbClr val="004873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9397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125538" y="1052736"/>
            <a:ext cx="5892800" cy="1588"/>
          </a:xfrm>
          <a:prstGeom prst="line">
            <a:avLst/>
          </a:prstGeom>
          <a:noFill/>
          <a:ln w="9525" algn="ctr">
            <a:solidFill>
              <a:srgbClr val="0047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45300" y="1069796"/>
            <a:ext cx="7683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8DC0"/>
                </a:solidFill>
                <a:latin typeface="Tahoma" pitchFamily="34" charset="0"/>
                <a:cs typeface="Tahoma" pitchFamily="34" charset="0"/>
              </a:rPr>
              <a:t>ПРЕДПОСЫЛКИ СОЗДАНИЯ КООРДИНАЦИОННОГО ОРГАНА ПРИ ПРАВИТЕЛЬСТВЕ РФ: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442" y="1657692"/>
            <a:ext cx="7200799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проводимые сегодня преобразования жилищно-коммунального хозяйства формируют основу развития отрасли на долгосрочную перспективу;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одним из главных условий реформирования жилищно-коммунального хозяйства является последовательное и точное выполнение планов, намеченных руководством страны, включая практическую реализацию органами власти субъектов РФ и органами местного самоуправления подходов и механизмов, предусмотренных законодательством РФ;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 настоящее время особое внимание требуется вопросам своевременной подготовки необходимых нормативных правовых актов, направленных на повышение эффективности жилищно-коммунального комплекса;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отсутствует координационный орган при Правительстве РФ по вопросам развития жилищно-коммунального хозяйства. 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426" y="349626"/>
            <a:ext cx="288032" cy="528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7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DB4DE-ABE4-41C4-9199-B43AFD3799AD}" type="slidenum">
              <a:rPr kumimoji="1"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1" lang="en-US" b="1"/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928688" y="76200"/>
            <a:ext cx="6286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Создание при Правительстве РФ </a:t>
            </a: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Комиссии по вопросам развития </a:t>
            </a: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жилищно-коммунального комплекса</a:t>
            </a: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1600" dirty="0">
              <a:solidFill>
                <a:srgbClr val="004873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1600" dirty="0">
              <a:solidFill>
                <a:srgbClr val="004873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9397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125538" y="1052736"/>
            <a:ext cx="5892800" cy="1588"/>
          </a:xfrm>
          <a:prstGeom prst="line">
            <a:avLst/>
          </a:prstGeom>
          <a:noFill/>
          <a:ln w="9525" algn="ctr">
            <a:solidFill>
              <a:srgbClr val="0047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29681" y="1196752"/>
            <a:ext cx="7683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8DC0"/>
                </a:solidFill>
                <a:latin typeface="Tahoma" pitchFamily="34" charset="0"/>
                <a:cs typeface="Tahoma" pitchFamily="34" charset="0"/>
              </a:rPr>
              <a:t> ОСНОВНЫЕ ЗАДАЧИ КОМИССИИ: 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102" y="1772816"/>
            <a:ext cx="7517298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и подготовка предложений о реализации решений Президента РФ и Правительства РФ по повышению темпов модернизации коммунальной инфраструктуры, привлечению инвестиций в развитие жилищно-коммунального комплекса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обеспечение согласованных действий органов исполнительной власти по разработке и реализации основных направлений государственной политики в сфере жилищно-коммунального хозяйства;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эффективного взаимодействия заинтересованных федеральных органов исполнительной власти и организаций в сфере жилищно-коммунального хозяйства;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предварительное рассмотрение проектов законодательных и других нормативных правовых актов, связанных с вопросами организации жилищно-коммунального комплекса и его развитие, а также улучшения качества жилищно-коммунальных услуг и условий ведения предпринимательской деятельности;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рассмотрение предложений по вопросам государственного тарифного регулирования и решению вопросов укрепления платежной дисциплины в жилищно-коммунальном хозяйстве;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подготовка (ежегодных) докладов по вопросам состояния жилищно-коммунального комплекса и перспектив его развития, об итогах реализации государственной политики в сфере жилищно-коммунального хозяйства.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957" y="332656"/>
            <a:ext cx="259566" cy="528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8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DB4DE-ABE4-41C4-9199-B43AFD3799AD}" type="slidenum">
              <a:rPr kumimoji="1"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1" lang="en-US" b="1"/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928688" y="76200"/>
            <a:ext cx="62865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1pPr>
            <a:lvl2pPr marL="742950" indent="-28575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2pPr>
            <a:lvl3pPr marL="11430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3pPr>
            <a:lvl4pPr marL="16002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4pPr>
            <a:lvl5pPr marL="2057400" indent="-228600" eaLnBrk="0" hangingPunct="0"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  </a:t>
            </a:r>
            <a:endParaRPr kumimoji="0" lang="ru-RU" altLang="ru-RU" sz="1600" dirty="0">
              <a:solidFill>
                <a:srgbClr val="004873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  <a:buClr>
                <a:srgbClr val="CC3300"/>
              </a:buClr>
              <a:buSzPct val="80000"/>
            </a:pPr>
            <a:r>
              <a:rPr kumimoji="0" lang="ru-RU" altLang="ru-RU" sz="1600" dirty="0" smtClean="0">
                <a:solidFill>
                  <a:srgbClr val="004873"/>
                </a:solidFill>
                <a:latin typeface="Tahoma" pitchFamily="34" charset="0"/>
                <a:cs typeface="Tahoma" pitchFamily="34" charset="0"/>
              </a:rPr>
              <a:t>  </a:t>
            </a:r>
            <a:endParaRPr kumimoji="0" lang="ru-RU" altLang="ru-RU" sz="1600" dirty="0">
              <a:solidFill>
                <a:srgbClr val="004873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9397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125538" y="1052736"/>
            <a:ext cx="5892800" cy="1588"/>
          </a:xfrm>
          <a:prstGeom prst="line">
            <a:avLst/>
          </a:prstGeom>
          <a:noFill/>
          <a:ln w="9525" algn="ctr">
            <a:solidFill>
              <a:srgbClr val="0047B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29681" y="1196752"/>
            <a:ext cx="7683085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8600" y="2852936"/>
            <a:ext cx="7619259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endParaRPr lang="ru-RU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681" y="332656"/>
            <a:ext cx="497903" cy="528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9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0RDd7hKEqJyp0gMhrZv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QS7rgxs02ReYZQgkt_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5rQKVpE0CuruSIqb5C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Tqhuy..Ea8speJo_ne.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0VU1r_PkyEwdosuM2z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vdlyQ0t0.x_2ZuPwwW.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IPVCH3bEyOcUYPGHw9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GVIYfTzUmaTGvWp4GA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unfXgfq0y4nf6m9Gd5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3m9NNET0SlYVxAaccfz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1048</Words>
  <Application>Microsoft Office PowerPoint</Application>
  <PresentationFormat>Экран (4:3)</PresentationFormat>
  <Paragraphs>112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Малюга Михаил Юрьевич</dc:creator>
  <cp:lastModifiedBy>Малюга Михаил Юрьевич</cp:lastModifiedBy>
  <cp:revision>65</cp:revision>
  <dcterms:created xsi:type="dcterms:W3CDTF">2014-11-05T08:29:02Z</dcterms:created>
  <dcterms:modified xsi:type="dcterms:W3CDTF">2014-11-10T13:39:56Z</dcterms:modified>
</cp:coreProperties>
</file>