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3" r:id="rId2"/>
    <p:sldId id="391" r:id="rId3"/>
    <p:sldId id="379" r:id="rId4"/>
    <p:sldId id="422" r:id="rId5"/>
    <p:sldId id="421" r:id="rId6"/>
    <p:sldId id="393" r:id="rId7"/>
    <p:sldId id="394" r:id="rId8"/>
    <p:sldId id="392" r:id="rId9"/>
    <p:sldId id="389" r:id="rId10"/>
    <p:sldId id="361" r:id="rId11"/>
    <p:sldId id="416" r:id="rId12"/>
    <p:sldId id="341" r:id="rId13"/>
    <p:sldId id="382" r:id="rId14"/>
    <p:sldId id="399" r:id="rId15"/>
    <p:sldId id="344" r:id="rId16"/>
    <p:sldId id="395" r:id="rId17"/>
    <p:sldId id="396" r:id="rId18"/>
    <p:sldId id="420" r:id="rId19"/>
    <p:sldId id="410" r:id="rId20"/>
    <p:sldId id="411" r:id="rId21"/>
    <p:sldId id="412" r:id="rId22"/>
    <p:sldId id="404" r:id="rId23"/>
    <p:sldId id="413" r:id="rId24"/>
    <p:sldId id="414" r:id="rId25"/>
    <p:sldId id="415" r:id="rId26"/>
    <p:sldId id="400" r:id="rId27"/>
    <p:sldId id="409" r:id="rId28"/>
    <p:sldId id="417" r:id="rId29"/>
    <p:sldId id="418" r:id="rId30"/>
    <p:sldId id="407" r:id="rId31"/>
    <p:sldId id="408" r:id="rId32"/>
    <p:sldId id="406" r:id="rId33"/>
  </p:sldIdLst>
  <p:sldSz cx="9144000" cy="6858000" type="screen4x3"/>
  <p:notesSz cx="67691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006600"/>
    <a:srgbClr val="F7E0A7"/>
    <a:srgbClr val="FFB19F"/>
    <a:srgbClr val="CCCCFF"/>
    <a:srgbClr val="CCFF99"/>
    <a:srgbClr val="CCECFF"/>
    <a:srgbClr val="66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597" autoAdjust="0"/>
    <p:restoredTop sz="96429" autoAdjust="0"/>
  </p:normalViewPr>
  <p:slideViewPr>
    <p:cSldViewPr snapToGrid="0">
      <p:cViewPr>
        <p:scale>
          <a:sx n="50" d="100"/>
          <a:sy n="50" d="100"/>
        </p:scale>
        <p:origin x="-686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-1962" y="-114"/>
      </p:cViewPr>
      <p:guideLst>
        <p:guide orient="horz" pos="3120"/>
        <p:guide pos="213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3813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0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0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26B23B8-BDA2-4E72-B66A-DA054E55FA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3813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80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705350"/>
            <a:ext cx="54165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EFF810D-E820-4F34-A596-FE3DD260B1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24CBA-09CF-4EF5-B00C-B24278A24862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 txBox="1">
            <a:spLocks noGrp="1" noChangeArrowheads="1"/>
          </p:cNvSpPr>
          <p:nvPr/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6EADE9D-D901-40C1-8637-06B06697191D}" type="slidenum">
              <a:rPr lang="ru-RU" sz="1200"/>
              <a:pPr algn="r"/>
              <a:t>10</a:t>
            </a:fld>
            <a:endParaRPr lang="ru-RU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 txBox="1">
            <a:spLocks noGrp="1" noChangeArrowheads="1"/>
          </p:cNvSpPr>
          <p:nvPr/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b"/>
          <a:lstStyle/>
          <a:p>
            <a:pPr algn="r"/>
            <a:fld id="{66B7DF08-2C5F-4EFD-B007-71062FBB87A7}" type="slidenum">
              <a:rPr lang="ru-RU" sz="1200"/>
              <a:pPr algn="r"/>
              <a:t>11</a:t>
            </a:fld>
            <a:endParaRPr lang="ru-RU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 txBox="1">
            <a:spLocks noGrp="1" noChangeArrowheads="1"/>
          </p:cNvSpPr>
          <p:nvPr/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E6AEDBC-4697-4FB5-A4C8-EB7176E213FF}" type="slidenum">
              <a:rPr lang="ru-RU" sz="1200"/>
              <a:pPr algn="r"/>
              <a:t>12</a:t>
            </a:fld>
            <a:endParaRPr lang="ru-RU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 txBox="1">
            <a:spLocks noGrp="1" noChangeArrowheads="1"/>
          </p:cNvSpPr>
          <p:nvPr/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020AEBB-E73F-4F66-9D9E-A580F6C1837C}" type="slidenum">
              <a:rPr lang="ru-RU" sz="1200"/>
              <a:pPr algn="r"/>
              <a:t>13</a:t>
            </a:fld>
            <a:endParaRPr lang="ru-RU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 txBox="1">
            <a:spLocks noGrp="1" noChangeArrowheads="1"/>
          </p:cNvSpPr>
          <p:nvPr/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EC143CF-0DC0-4846-BF9C-215687D55C59}" type="slidenum">
              <a:rPr lang="ru-RU" sz="1200"/>
              <a:pPr algn="r"/>
              <a:t>15</a:t>
            </a:fld>
            <a:endParaRPr lang="ru-RU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 txBox="1">
            <a:spLocks noGrp="1" noChangeArrowheads="1"/>
          </p:cNvSpPr>
          <p:nvPr/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A45BE98-1572-4586-BE40-31E1ACAF8A75}" type="slidenum">
              <a:rPr lang="ru-RU" sz="1200"/>
              <a:pPr algn="r"/>
              <a:t>16</a:t>
            </a:fld>
            <a:endParaRPr lang="ru-RU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 txBox="1">
            <a:spLocks noGrp="1" noChangeArrowheads="1"/>
          </p:cNvSpPr>
          <p:nvPr/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988426B-5BDB-438E-BD7D-6D4E3F80E233}" type="slidenum">
              <a:rPr lang="ru-RU" sz="1200"/>
              <a:pPr algn="r"/>
              <a:t>17</a:t>
            </a:fld>
            <a:endParaRPr lang="ru-RU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 txBox="1">
            <a:spLocks noGrp="1" noChangeArrowheads="1"/>
          </p:cNvSpPr>
          <p:nvPr/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37" tIns="45568" rIns="91137" bIns="45568" anchor="b"/>
          <a:lstStyle/>
          <a:p>
            <a:pPr algn="r"/>
            <a:fld id="{F5AA9CAF-4C9A-4F11-BB29-B564AA11BA3D}" type="slidenum">
              <a:rPr lang="ru-RU" sz="1200"/>
              <a:pPr algn="r"/>
              <a:t>18</a:t>
            </a:fld>
            <a:endParaRPr lang="ru-RU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137" tIns="45568" rIns="91137" bIns="4556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94F0C0-1911-43A8-807E-CF4449CC1028}" type="slidenum">
              <a:rPr lang="ru-RU" smtClean="0"/>
              <a:pPr/>
              <a:t>19</a:t>
            </a:fld>
            <a:endParaRPr lang="ru-RU" smtClean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C8D7868-2EE7-45D4-9537-B704CCEFF366}" type="slidenum">
              <a:rPr lang="ru-RU" sz="1200"/>
              <a:pPr algn="r"/>
              <a:t>2</a:t>
            </a:fld>
            <a:endParaRPr lang="ru-RU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 txBox="1">
            <a:spLocks noGrp="1" noChangeArrowheads="1"/>
          </p:cNvSpPr>
          <p:nvPr/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b"/>
          <a:lstStyle/>
          <a:p>
            <a:pPr algn="r"/>
            <a:fld id="{F317B160-58AD-48C7-AC90-B4D4A84DC3EA}" type="slidenum">
              <a:rPr lang="ru-RU" sz="1200"/>
              <a:pPr algn="r"/>
              <a:t>21</a:t>
            </a:fld>
            <a:endParaRPr lang="ru-RU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 txBox="1">
            <a:spLocks noGrp="1" noChangeArrowheads="1"/>
          </p:cNvSpPr>
          <p:nvPr/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5DFEFF1-5A16-495B-8F64-B9ED7972A0C2}" type="slidenum">
              <a:rPr lang="ru-RU" sz="1200"/>
              <a:pPr algn="r"/>
              <a:t>22</a:t>
            </a:fld>
            <a:endParaRPr lang="ru-RU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 txBox="1">
            <a:spLocks noGrp="1" noChangeArrowheads="1"/>
          </p:cNvSpPr>
          <p:nvPr/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b"/>
          <a:lstStyle/>
          <a:p>
            <a:pPr algn="r"/>
            <a:fld id="{CACA1C22-4581-413A-BB18-300869CC648A}" type="slidenum">
              <a:rPr lang="ru-RU" sz="1200"/>
              <a:pPr algn="r"/>
              <a:t>23</a:t>
            </a:fld>
            <a:endParaRPr lang="ru-RU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 txBox="1">
            <a:spLocks noGrp="1" noChangeArrowheads="1"/>
          </p:cNvSpPr>
          <p:nvPr/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b"/>
          <a:lstStyle/>
          <a:p>
            <a:pPr algn="r"/>
            <a:fld id="{40BAF107-89D1-4A51-9902-44EFB320598C}" type="slidenum">
              <a:rPr lang="ru-RU" sz="1200"/>
              <a:pPr algn="r"/>
              <a:t>24</a:t>
            </a:fld>
            <a:endParaRPr lang="ru-RU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 txBox="1">
            <a:spLocks noGrp="1" noChangeArrowheads="1"/>
          </p:cNvSpPr>
          <p:nvPr/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b"/>
          <a:lstStyle/>
          <a:p>
            <a:pPr algn="r"/>
            <a:fld id="{FE4674FD-82A9-46A1-9D2D-EEDB53B50188}" type="slidenum">
              <a:rPr lang="ru-RU" sz="1200"/>
              <a:pPr algn="r"/>
              <a:t>25</a:t>
            </a:fld>
            <a:endParaRPr lang="ru-RU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 txBox="1">
            <a:spLocks noGrp="1" noChangeArrowheads="1"/>
          </p:cNvSpPr>
          <p:nvPr/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2BCE31E-B39D-41AD-807D-32B37DF4DA47}" type="slidenum">
              <a:rPr lang="ru-RU" sz="1200"/>
              <a:pPr algn="r"/>
              <a:t>3</a:t>
            </a:fld>
            <a:endParaRPr lang="ru-RU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6C94EC-6D50-4AEE-95E8-8DE5A6C16B8B}" type="slidenum">
              <a:rPr lang="ru-RU" smtClean="0"/>
              <a:pPr/>
              <a:t>32</a:t>
            </a:fld>
            <a:endParaRPr lang="ru-RU" smtClean="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2950"/>
            <a:ext cx="4940300" cy="371475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A4C3DF7-0E92-4984-A104-783D417C48F6}" type="slidenum">
              <a:rPr lang="ru-RU" sz="1200"/>
              <a:pPr algn="r"/>
              <a:t>4</a:t>
            </a:fld>
            <a:endParaRPr lang="ru-RU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 txBox="1">
            <a:spLocks noGrp="1" noChangeArrowheads="1"/>
          </p:cNvSpPr>
          <p:nvPr/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36CB398-2D9C-4183-8670-1FF56C5B85B6}" type="slidenum">
              <a:rPr lang="ru-RU" sz="1200"/>
              <a:pPr algn="r"/>
              <a:t>5</a:t>
            </a:fld>
            <a:endParaRPr lang="ru-RU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 txBox="1">
            <a:spLocks noGrp="1" noChangeArrowheads="1"/>
          </p:cNvSpPr>
          <p:nvPr/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8F639F1-99C4-48C5-95E3-669C83DBC0EA}" type="slidenum">
              <a:rPr lang="ru-RU" sz="1200"/>
              <a:pPr algn="r"/>
              <a:t>6</a:t>
            </a:fld>
            <a:endParaRPr lang="ru-RU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 txBox="1">
            <a:spLocks noGrp="1" noChangeArrowheads="1"/>
          </p:cNvSpPr>
          <p:nvPr/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2122814-A838-49FD-A542-575C83469B32}" type="slidenum">
              <a:rPr lang="ru-RU" sz="1200"/>
              <a:pPr algn="r"/>
              <a:t>7</a:t>
            </a:fld>
            <a:endParaRPr lang="ru-RU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 txBox="1">
            <a:spLocks noGrp="1" noChangeArrowheads="1"/>
          </p:cNvSpPr>
          <p:nvPr/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6B3F1FC-8AFB-4BA6-A4B3-3AAA7C22C32B}" type="slidenum">
              <a:rPr lang="ru-RU" sz="1200"/>
              <a:pPr algn="r"/>
              <a:t>8</a:t>
            </a:fld>
            <a:endParaRPr lang="ru-RU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Кубики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0085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start-logo"/>
          <p:cNvPicPr>
            <a:picLocks noChangeAspect="1" noChangeArrowheads="1"/>
          </p:cNvPicPr>
          <p:nvPr userDrawn="1"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6305550" y="530225"/>
            <a:ext cx="2349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6" descr="ist1_7009528-retro-tv-blu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312863" y="2655888"/>
            <a:ext cx="4492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65238" y="1922463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9" descr="IP phone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457200" y="661988"/>
            <a:ext cx="631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48" descr="Aqua_Atom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73088" y="1985963"/>
            <a:ext cx="573087" cy="5730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19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2576513" y="1973263"/>
            <a:ext cx="60325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55892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3380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CFCE8-9403-49F0-A05E-1F1F358E7CF6}" type="datetime1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Группа компаний СТАРТ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AD358-AD09-4C18-A330-102B5BFFE1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83363" y="188913"/>
            <a:ext cx="2057400" cy="60277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11163" y="188913"/>
            <a:ext cx="6019800" cy="60277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902A4-C561-4A47-8D0B-DE4FB7B4F91B}" type="datetime1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Группа компаний СТАРТ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5FD0C-E87E-40EA-800E-A08F6499CC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73D20-B105-4F9A-9A8D-A8E98E905A9A}" type="datetime1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Группа компаний СТАРТ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907EA-19E3-413D-B0DE-72FEDCCC11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68FEA-BA2A-44EC-BFF4-8BDDF48BBE5F}" type="datetime1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Группа компаний СТАРТ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B254F-FAA9-44A3-91B3-4ED6E88753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11163" y="1216025"/>
            <a:ext cx="403860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02163" y="1216025"/>
            <a:ext cx="403860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391A0-9630-4B74-91CB-AE4FC9FAF04B}" type="datetime1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Группа компаний СТАРТ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01A27-73ED-454E-B012-7D1780B79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EC71F-4349-4649-94E7-455BDEC52A70}" type="datetime1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Группа компаний СТАРТ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16D66-CE43-4C7D-B24D-D6B7E3CBCE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F2113-852E-4A8A-85D8-85EC24AE4ED2}" type="datetime1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Группа компаний СТАРТ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E46DF-34DC-4592-B76E-FC379CBFB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977B6-1B83-488C-8437-8EAD5EE6E571}" type="datetime1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Группа компаний СТАРТ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C8442-2FC8-4579-A057-1DEE53219D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FAD8F-4130-4EA5-BF57-D2523B1C436D}" type="datetime1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Группа компаний СТАРТ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26004-1799-4669-8678-CB5166706A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A9D53-D404-49F0-AFA3-6C6C9B1502AC}" type="datetime1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Группа компаний СТАРТ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6F902-8FD4-45EC-9E3D-15C5DCD831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216025"/>
            <a:ext cx="82296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endParaRPr 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6600"/>
                </a:solidFill>
              </a:defRPr>
            </a:lvl1pPr>
          </a:lstStyle>
          <a:p>
            <a:pPr>
              <a:defRPr/>
            </a:pPr>
            <a:fld id="{F4BC795A-A6BC-4F13-AB75-5DA68675554E}" type="datetime1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35150" y="6453188"/>
            <a:ext cx="58324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6600"/>
                </a:solidFill>
              </a:defRPr>
            </a:lvl1pPr>
          </a:lstStyle>
          <a:p>
            <a:pPr>
              <a:defRPr/>
            </a:pPr>
            <a:r>
              <a:rPr lang="ru-RU"/>
              <a:t>Группа компаний СТАРТ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6600"/>
                </a:solidFill>
              </a:defRPr>
            </a:lvl1pPr>
          </a:lstStyle>
          <a:p>
            <a:pPr>
              <a:defRPr/>
            </a:pPr>
            <a:fld id="{693F0FF3-42FF-4181-A8FC-13B61D6472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0" y="6381750"/>
            <a:ext cx="9144000" cy="0"/>
          </a:xfrm>
          <a:prstGeom prst="line">
            <a:avLst/>
          </a:prstGeom>
          <a:noFill/>
          <a:ln w="31750" cmpd="thickThin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88913"/>
            <a:ext cx="76390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 ______ _________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88913"/>
            <a:ext cx="76390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6754" name="Rectangle 18"/>
          <p:cNvSpPr>
            <a:spLocks noChangeArrowheads="1"/>
          </p:cNvSpPr>
          <p:nvPr userDrawn="1"/>
        </p:nvSpPr>
        <p:spPr bwMode="auto">
          <a:xfrm rot="16200000" flipH="1">
            <a:off x="4839494" y="-3310731"/>
            <a:ext cx="109537" cy="84994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33996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>
              <a:defRPr/>
            </a:pPr>
            <a:endParaRPr lang="ru-RU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6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6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6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6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6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0066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0066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0066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0066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slide" Target="slide10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9.jpe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52.pn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" Type="http://schemas.openxmlformats.org/officeDocument/2006/relationships/image" Target="../media/image55.png"/><Relationship Id="rId21" Type="http://schemas.openxmlformats.org/officeDocument/2006/relationships/image" Target="../media/image67.png"/><Relationship Id="rId34" Type="http://schemas.openxmlformats.org/officeDocument/2006/relationships/image" Target="../media/image47.png"/><Relationship Id="rId7" Type="http://schemas.openxmlformats.org/officeDocument/2006/relationships/image" Target="../media/image57.jpeg"/><Relationship Id="rId12" Type="http://schemas.openxmlformats.org/officeDocument/2006/relationships/image" Target="../media/image51.pn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3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google.ru/imgres?imgurl=http://www.torgservice.com/content/images/prod_b145.jpg&amp;imgrefurl=http://www.torgservice.com/?r=catalog&amp;cc=145&amp;h=254&amp;w=273&amp;sz=25&amp;hl=ru&amp;start=1&amp;sig2=JVy5FiZt1QWIezAmAMAB1g&amp;um=1&amp;tbnid=1DFUKegDXk81VM:&amp;tbnh=105&amp;tbnw=113&amp;ei=h738RpmMC5WG-gLsodnZDw&amp;prev=/images?q=%D0%98%D0%A1%D0%9A%D0%A0%D0%90+%D0%BA%D0%B0%D1%81%D1%81%D0%BE%D0%B2%D1%8B%D0%B9+%D0%B0%D0%BF%D0%BF%D0%B0%D1%80%D0%B0%D1%82&amp;svnum=10&amp;um=1&amp;hl=ru&amp;lr=&amp;rlz=1T4GFRC_ruRU206RU207" TargetMode="External"/><Relationship Id="rId11" Type="http://schemas.openxmlformats.org/officeDocument/2006/relationships/image" Target="../media/image50.png"/><Relationship Id="rId24" Type="http://schemas.openxmlformats.org/officeDocument/2006/relationships/image" Target="../media/image70.png"/><Relationship Id="rId32" Type="http://schemas.openxmlformats.org/officeDocument/2006/relationships/image" Target="../media/image78.png"/><Relationship Id="rId5" Type="http://schemas.openxmlformats.org/officeDocument/2006/relationships/image" Target="../media/image56.jpe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10" Type="http://schemas.openxmlformats.org/officeDocument/2006/relationships/image" Target="../media/image60.jpeg"/><Relationship Id="rId19" Type="http://schemas.openxmlformats.org/officeDocument/2006/relationships/image" Target="../media/image65.png"/><Relationship Id="rId31" Type="http://schemas.openxmlformats.org/officeDocument/2006/relationships/image" Target="../media/image77.png"/><Relationship Id="rId4" Type="http://schemas.openxmlformats.org/officeDocument/2006/relationships/hyperlink" Target="http://images.google.ru/imgres?imgurl=http://www.itsrb.ru/netcat_files/395/218/h_3c7bc0a1126aa76a7029cc31cf6c32b5&amp;imgrefurl=http://www.itsrb.ru/products/solutions/solutions1_12.html&amp;h=300&amp;w=145&amp;sz=10&amp;hl=ru&amp;start=3&amp;sig2=U96c9NadzEiJ7iWrnWfasw&amp;tbnid=_Nu_vEglIqQq5M:&amp;tbnh=116&amp;tbnw=56&amp;ei=WLz8RuKSNZ2I-AKCpJnVDw&amp;prev=/images?q=%D0%98%D0%A1%D0%9A%D0%A0%D0%90+%D0%9F%D0%9B%D0%90%D0%A2%D0%95%D0%96%D0%9D%D0%AB%D0%99+%D0%A2%D0%95%D0%A0%D0%9C%D0%98%D0%9D%D0%90%D0%9B&amp;gbv=2&amp;svnum=10&amp;hl=ru" TargetMode="External"/><Relationship Id="rId9" Type="http://schemas.openxmlformats.org/officeDocument/2006/relationships/image" Target="../media/image59.jpeg"/><Relationship Id="rId14" Type="http://schemas.openxmlformats.org/officeDocument/2006/relationships/image" Target="../media/image53.png"/><Relationship Id="rId22" Type="http://schemas.openxmlformats.org/officeDocument/2006/relationships/image" Target="../media/image68.png"/><Relationship Id="rId27" Type="http://schemas.openxmlformats.org/officeDocument/2006/relationships/image" Target="../media/image73.png"/><Relationship Id="rId30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image" Target="../media/image80.png"/><Relationship Id="rId21" Type="http://schemas.openxmlformats.org/officeDocument/2006/relationships/image" Target="../media/image98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23" Type="http://schemas.openxmlformats.org/officeDocument/2006/relationships/image" Target="../media/image99.png"/><Relationship Id="rId10" Type="http://schemas.openxmlformats.org/officeDocument/2006/relationships/image" Target="../media/image87.png"/><Relationship Id="rId19" Type="http://schemas.openxmlformats.org/officeDocument/2006/relationships/image" Target="../media/image96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0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102.png"/><Relationship Id="rId5" Type="http://schemas.openxmlformats.org/officeDocument/2006/relationships/image" Target="../media/image50.png"/><Relationship Id="rId10" Type="http://schemas.openxmlformats.org/officeDocument/2006/relationships/image" Target="../media/image57.jpeg"/><Relationship Id="rId4" Type="http://schemas.openxmlformats.org/officeDocument/2006/relationships/image" Target="../media/image101.png"/><Relationship Id="rId9" Type="http://schemas.openxmlformats.org/officeDocument/2006/relationships/hyperlink" Target="http://images.google.ru/imgres?imgurl=http://www.torgservice.com/content/images/prod_b145.jpg&amp;imgrefurl=http://www.torgservice.com/?r=catalog&amp;cc=145&amp;h=254&amp;w=273&amp;sz=25&amp;hl=ru&amp;start=1&amp;sig2=JVy5FiZt1QWIezAmAMAB1g&amp;um=1&amp;tbnid=1DFUKegDXk81VM:&amp;tbnh=105&amp;tbnw=113&amp;ei=h738RpmMC5WG-gLsodnZDw&amp;prev=/images?q=%D0%98%D0%A1%D0%9A%D0%A0%D0%90+%D0%BA%D0%B0%D1%81%D1%81%D0%BE%D0%B2%D1%8B%D0%B9+%D0%B0%D0%BF%D0%BF%D0%B0%D1%80%D0%B0%D1%82&amp;svnum=10&amp;um=1&amp;hl=ru&amp;lr=&amp;rlz=1T4GFRC_ruRU206RU207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63.png"/><Relationship Id="rId18" Type="http://schemas.openxmlformats.org/officeDocument/2006/relationships/image" Target="../media/image81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12" Type="http://schemas.openxmlformats.org/officeDocument/2006/relationships/image" Target="../media/image61.png"/><Relationship Id="rId17" Type="http://schemas.openxmlformats.org/officeDocument/2006/relationships/image" Target="../media/image112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02.png"/><Relationship Id="rId5" Type="http://schemas.openxmlformats.org/officeDocument/2006/relationships/image" Target="../media/image104.png"/><Relationship Id="rId15" Type="http://schemas.openxmlformats.org/officeDocument/2006/relationships/image" Target="../media/image110.png"/><Relationship Id="rId10" Type="http://schemas.openxmlformats.org/officeDocument/2006/relationships/image" Target="../media/image108.jpeg"/><Relationship Id="rId4" Type="http://schemas.openxmlformats.org/officeDocument/2006/relationships/image" Target="../media/image101.png"/><Relationship Id="rId9" Type="http://schemas.openxmlformats.org/officeDocument/2006/relationships/hyperlink" Target="http://images.google.ru/imgres?imgurl=http://www.torgservice.com/content/images/prod_b145.jpg&amp;imgrefurl=http://www.torgservice.com/?r=catalog&amp;cc=145&amp;h=254&amp;w=273&amp;sz=25&amp;hl=ru&amp;start=1&amp;sig2=JVy5FiZt1QWIezAmAMAB1g&amp;um=1&amp;tbnid=1DFUKegDXk81VM:&amp;tbnh=105&amp;tbnw=113&amp;ei=h738RpmMC5WG-gLsodnZDw&amp;prev=/images?q=%D0%98%D0%A1%D0%9A%D0%A0%D0%90+%D0%BA%D0%B0%D1%81%D1%81%D0%BE%D0%B2%D1%8B%D0%B9+%D0%B0%D0%BF%D0%BF%D0%B0%D1%80%D0%B0%D1%82&amp;svnum=10&amp;um=1&amp;hl=ru&amp;lr=&amp;rlz=1T4GFRC_ruRU206RU207" TargetMode="External"/><Relationship Id="rId14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6.png"/><Relationship Id="rId3" Type="http://schemas.openxmlformats.org/officeDocument/2006/relationships/image" Target="../media/image109.png"/><Relationship Id="rId7" Type="http://schemas.openxmlformats.org/officeDocument/2006/relationships/image" Target="../media/image79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116.png"/><Relationship Id="rId5" Type="http://schemas.openxmlformats.org/officeDocument/2006/relationships/image" Target="../media/image113.png"/><Relationship Id="rId10" Type="http://schemas.openxmlformats.org/officeDocument/2006/relationships/image" Target="../media/image115.png"/><Relationship Id="rId4" Type="http://schemas.openxmlformats.org/officeDocument/2006/relationships/image" Target="../media/image81.png"/><Relationship Id="rId9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5.png"/><Relationship Id="rId3" Type="http://schemas.openxmlformats.org/officeDocument/2006/relationships/image" Target="../media/image118.png"/><Relationship Id="rId7" Type="http://schemas.openxmlformats.org/officeDocument/2006/relationships/image" Target="../media/image121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11" Type="http://schemas.openxmlformats.org/officeDocument/2006/relationships/image" Target="../media/image124.png"/><Relationship Id="rId5" Type="http://schemas.openxmlformats.org/officeDocument/2006/relationships/image" Target="../media/image114.png"/><Relationship Id="rId10" Type="http://schemas.openxmlformats.org/officeDocument/2006/relationships/hyperlink" Target="https://conceptdraw.com/a1799c3/preview" TargetMode="External"/><Relationship Id="rId4" Type="http://schemas.openxmlformats.org/officeDocument/2006/relationships/image" Target="../media/image119.jpeg"/><Relationship Id="rId9" Type="http://schemas.openxmlformats.org/officeDocument/2006/relationships/image" Target="../media/image1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2.png"/><Relationship Id="rId4" Type="http://schemas.openxmlformats.org/officeDocument/2006/relationships/image" Target="../media/image1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33.png"/><Relationship Id="rId3" Type="http://schemas.openxmlformats.org/officeDocument/2006/relationships/image" Target="../media/image100.png"/><Relationship Id="rId7" Type="http://schemas.openxmlformats.org/officeDocument/2006/relationships/image" Target="../media/image101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53.png"/><Relationship Id="rId5" Type="http://schemas.openxmlformats.org/officeDocument/2006/relationships/image" Target="../media/image102.png"/><Relationship Id="rId15" Type="http://schemas.openxmlformats.org/officeDocument/2006/relationships/image" Target="../media/image135.png"/><Relationship Id="rId10" Type="http://schemas.openxmlformats.org/officeDocument/2006/relationships/image" Target="../media/image52.png"/><Relationship Id="rId4" Type="http://schemas.openxmlformats.org/officeDocument/2006/relationships/image" Target="../media/image130.png"/><Relationship Id="rId9" Type="http://schemas.openxmlformats.org/officeDocument/2006/relationships/image" Target="../media/image51.png"/><Relationship Id="rId14" Type="http://schemas.openxmlformats.org/officeDocument/2006/relationships/image" Target="../media/image1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://www.bsigroup.com/en-GB/smart-cities/Smart-Cities-Standards-and-Publication/PAS-180-smart-cities-terminology/" TargetMode="External"/><Relationship Id="rId7" Type="http://schemas.openxmlformats.org/officeDocument/2006/relationships/hyperlink" Target="http://www.bsigroup.com/en-GB/smart-cities/Smart-Cities-Standards-and-Publication/PD-8101-smart-cities-planning-guideline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sigroup.com/en-GB/smart-cities/Smart-Cities-Standards-and-Publication/PD-8100-smart-cities-overview/" TargetMode="External"/><Relationship Id="rId5" Type="http://schemas.openxmlformats.org/officeDocument/2006/relationships/hyperlink" Target="http://www.bsigroup.com/en-GB/smart-cities/Smart-Cities-Standards-and-Publication/PAS-182-smart-cities-data-concept-model/" TargetMode="External"/><Relationship Id="rId4" Type="http://schemas.openxmlformats.org/officeDocument/2006/relationships/hyperlink" Target="http://www.bsigroup.com/en-GB/smart-cities/Smart-Cities-Standards-and-Publication/PAS-181-smart-cities-framework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7" Type="http://schemas.openxmlformats.org/officeDocument/2006/relationships/image" Target="../media/image147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wmf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gk-start.ru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gk-start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433513" y="3265488"/>
            <a:ext cx="6502400" cy="1943100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2800" dirty="0" smtClean="0"/>
              <a:t>От </a:t>
            </a:r>
            <a:r>
              <a:rPr lang="ru-RU" sz="2800" dirty="0" err="1" smtClean="0"/>
              <a:t>Smart</a:t>
            </a:r>
            <a:r>
              <a:rPr lang="ru-RU" sz="2800" dirty="0" smtClean="0"/>
              <a:t> </a:t>
            </a:r>
            <a:r>
              <a:rPr lang="ru-RU" sz="2800" dirty="0" err="1" smtClean="0"/>
              <a:t>Grid</a:t>
            </a:r>
            <a:r>
              <a:rPr lang="ru-RU" sz="2800" dirty="0" smtClean="0"/>
              <a:t> к </a:t>
            </a:r>
            <a:r>
              <a:rPr lang="ru-RU" sz="2800" dirty="0" err="1" smtClean="0"/>
              <a:t>Smart</a:t>
            </a:r>
            <a:r>
              <a:rPr lang="ru-RU" sz="2800" dirty="0" smtClean="0"/>
              <a:t> </a:t>
            </a:r>
            <a:r>
              <a:rPr lang="ru-RU" sz="2800" dirty="0" err="1" smtClean="0"/>
              <a:t>City</a:t>
            </a:r>
            <a:r>
              <a:rPr lang="ru-RU" sz="2800" dirty="0" smtClean="0"/>
              <a:t>: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Инновационный путь от «умных сетей» к «умным городам»</a:t>
            </a:r>
            <a:r>
              <a:rPr lang="ru-RU" dirty="0" smtClean="0">
                <a:effectLst/>
              </a:rPr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</p:txBody>
      </p:sp>
      <p:sp>
        <p:nvSpPr>
          <p:cNvPr id="15362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57313" y="6515100"/>
            <a:ext cx="6400800" cy="342900"/>
          </a:xfrm>
        </p:spPr>
        <p:txBody>
          <a:bodyPr/>
          <a:lstStyle/>
          <a:p>
            <a:pPr eaLnBrk="1" hangingPunct="1"/>
            <a:r>
              <a:rPr lang="ru-RU" sz="1600" i="1" smtClean="0"/>
              <a:t>Москва,  2015</a:t>
            </a:r>
          </a:p>
        </p:txBody>
      </p:sp>
      <p:sp>
        <p:nvSpPr>
          <p:cNvPr id="258050" name="Rectangle 2"/>
          <p:cNvSpPr>
            <a:spLocks noChangeArrowheads="1"/>
          </p:cNvSpPr>
          <p:nvPr/>
        </p:nvSpPr>
        <p:spPr bwMode="auto">
          <a:xfrm>
            <a:off x="1125538" y="4708525"/>
            <a:ext cx="77724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sz="2400" b="1" i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Самсонов Михаил Юрьевич</a:t>
            </a:r>
            <a:br>
              <a:rPr lang="ru-RU" sz="2400" b="1" i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1600" b="1" i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Вице-президент, к.т.н. </a:t>
            </a:r>
            <a:br>
              <a:rPr lang="ru-RU" sz="1600" b="1" i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1600" b="1" i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ЗАО «Группа компаний СТАРТ»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Группа компаний СТАРТ</a:t>
            </a:r>
          </a:p>
        </p:txBody>
      </p:sp>
      <p:sp>
        <p:nvSpPr>
          <p:cNvPr id="35842" name="Дата 3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3A5D3FA0-164E-4762-9F84-A8C08EE34096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35843" name="Номер слайда 5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1D676DB-E6C0-4815-889A-4176E1808C12}" type="slidenum">
              <a:rPr lang="ru-RU" sz="1200">
                <a:solidFill>
                  <a:srgbClr val="006600"/>
                </a:solidFill>
              </a:rPr>
              <a:pPr algn="r"/>
              <a:t>10</a:t>
            </a:fld>
            <a:endParaRPr lang="ru-RU" sz="1200">
              <a:solidFill>
                <a:srgbClr val="006600"/>
              </a:solidFill>
            </a:endParaRPr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421687" cy="576262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ru-RU" sz="2000" smtClean="0"/>
              <a:t>Составляющие инфраструктуры для построения </a:t>
            </a:r>
            <a:r>
              <a:rPr lang="en-US" sz="2000" smtClean="0"/>
              <a:t>Smart City</a:t>
            </a:r>
            <a:r>
              <a:rPr lang="ru-RU" sz="2000" smtClean="0"/>
              <a:t> </a:t>
            </a: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100" y="1120775"/>
            <a:ext cx="8239125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9EC35B77-23F4-4152-A3D5-89C69D7A5824}" type="datetime1">
              <a:rPr lang="ru-RU" smtClean="0"/>
              <a:pPr/>
              <a:t>27.10.2015</a:t>
            </a:fld>
            <a:endParaRPr lang="ru-RU" smtClean="0"/>
          </a:p>
        </p:txBody>
      </p:sp>
      <p:sp>
        <p:nvSpPr>
          <p:cNvPr id="37890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ЗАО "Группа компаний СТАРТ"</a:t>
            </a:r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BD4B8B-71F6-4E44-81C6-0F6E78786EBB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37892" name="Дата 3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D0C2CEB6-765B-4E99-9FDC-0EE82B88D629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37893" name="Номер слайда 5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3B8DA61-1BF0-4D01-9A53-C24252760B3B}" type="slidenum">
              <a:rPr lang="ru-RU" sz="1200">
                <a:solidFill>
                  <a:srgbClr val="006600"/>
                </a:solidFill>
              </a:rPr>
              <a:pPr algn="r"/>
              <a:t>11</a:t>
            </a:fld>
            <a:endParaRPr lang="ru-RU" sz="1200">
              <a:solidFill>
                <a:srgbClr val="006600"/>
              </a:solidFill>
            </a:endParaRPr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987425" y="0"/>
            <a:ext cx="7442200" cy="774700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ru-RU" sz="2000" smtClean="0"/>
              <a:t>Интернет будущего</a:t>
            </a:r>
          </a:p>
        </p:txBody>
      </p:sp>
      <p:pic>
        <p:nvPicPr>
          <p:cNvPr id="37895" name="Picture 5"/>
          <p:cNvPicPr>
            <a:picLocks noChangeAspect="1" noChangeArrowheads="1"/>
          </p:cNvPicPr>
          <p:nvPr/>
        </p:nvPicPr>
        <p:blipFill>
          <a:blip r:embed="rId3"/>
          <a:srcRect l="15321" t="16061" r="14095" b="15752"/>
          <a:stretch>
            <a:fillRect/>
          </a:stretch>
        </p:blipFill>
        <p:spPr bwMode="auto">
          <a:xfrm>
            <a:off x="858838" y="1036638"/>
            <a:ext cx="7747000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Text Box 6"/>
          <p:cNvSpPr txBox="1">
            <a:spLocks noChangeArrowheads="1"/>
          </p:cNvSpPr>
          <p:nvPr/>
        </p:nvSpPr>
        <p:spPr bwMode="auto">
          <a:xfrm>
            <a:off x="2332038" y="5146675"/>
            <a:ext cx="4703762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>
                <a:latin typeface="Tahoma" pitchFamily="34" charset="0"/>
              </a:rPr>
              <a:t>Сетевая инфраструктура будущего</a:t>
            </a:r>
          </a:p>
        </p:txBody>
      </p:sp>
      <p:sp>
        <p:nvSpPr>
          <p:cNvPr id="37897" name="Rectangle 7"/>
          <p:cNvSpPr>
            <a:spLocks noChangeArrowheads="1"/>
          </p:cNvSpPr>
          <p:nvPr/>
        </p:nvSpPr>
        <p:spPr bwMode="auto">
          <a:xfrm>
            <a:off x="3535363" y="1584325"/>
            <a:ext cx="2459037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7898" name="Text Box 8"/>
          <p:cNvSpPr txBox="1">
            <a:spLocks noChangeArrowheads="1"/>
          </p:cNvSpPr>
          <p:nvPr/>
        </p:nvSpPr>
        <p:spPr bwMode="auto">
          <a:xfrm>
            <a:off x="3875088" y="1173163"/>
            <a:ext cx="1727200" cy="730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latin typeface="Tahoma" pitchFamily="34" charset="0"/>
              </a:rPr>
              <a:t>Сетевое общество будущего</a:t>
            </a:r>
          </a:p>
        </p:txBody>
      </p:sp>
      <p:sp>
        <p:nvSpPr>
          <p:cNvPr id="37899" name="Text Box 9"/>
          <p:cNvSpPr txBox="1">
            <a:spLocks noChangeArrowheads="1"/>
          </p:cNvSpPr>
          <p:nvPr/>
        </p:nvSpPr>
        <p:spPr bwMode="auto">
          <a:xfrm rot="-5400000">
            <a:off x="5815806" y="3426619"/>
            <a:ext cx="1674813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latin typeface="Tahoma" pitchFamily="34" charset="0"/>
              </a:rPr>
              <a:t>Интернет сервисов</a:t>
            </a:r>
          </a:p>
        </p:txBody>
      </p:sp>
      <p:sp>
        <p:nvSpPr>
          <p:cNvPr id="37900" name="Text Box 10"/>
          <p:cNvSpPr txBox="1">
            <a:spLocks noChangeArrowheads="1"/>
          </p:cNvSpPr>
          <p:nvPr/>
        </p:nvSpPr>
        <p:spPr bwMode="auto">
          <a:xfrm rot="-5400000">
            <a:off x="4504532" y="3425031"/>
            <a:ext cx="1674812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latin typeface="Tahoma" pitchFamily="34" charset="0"/>
              </a:rPr>
              <a:t>Интернет вещей</a:t>
            </a:r>
          </a:p>
        </p:txBody>
      </p:sp>
      <p:sp>
        <p:nvSpPr>
          <p:cNvPr id="37901" name="Text Box 11"/>
          <p:cNvSpPr txBox="1">
            <a:spLocks noChangeArrowheads="1"/>
          </p:cNvSpPr>
          <p:nvPr/>
        </p:nvSpPr>
        <p:spPr bwMode="auto">
          <a:xfrm rot="-5400000">
            <a:off x="3189287" y="3438526"/>
            <a:ext cx="1674813" cy="487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latin typeface="Tahoma" pitchFamily="34" charset="0"/>
              </a:rPr>
              <a:t>Интернет </a:t>
            </a:r>
            <a:r>
              <a:rPr lang="ru-RU" sz="1200" b="1">
                <a:latin typeface="Tahoma" pitchFamily="34" charset="0"/>
              </a:rPr>
              <a:t>знаний и контента</a:t>
            </a:r>
          </a:p>
        </p:txBody>
      </p:sp>
      <p:sp>
        <p:nvSpPr>
          <p:cNvPr id="37902" name="Text Box 12"/>
          <p:cNvSpPr txBox="1">
            <a:spLocks noChangeArrowheads="1"/>
          </p:cNvSpPr>
          <p:nvPr/>
        </p:nvSpPr>
        <p:spPr bwMode="auto">
          <a:xfrm rot="-5400000">
            <a:off x="1924844" y="3423444"/>
            <a:ext cx="1674813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latin typeface="Tahoma" pitchFamily="34" charset="0"/>
              </a:rPr>
              <a:t>Интернет для людей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Группа компаний СТАРТ</a:t>
            </a:r>
          </a:p>
        </p:txBody>
      </p:sp>
      <p:sp>
        <p:nvSpPr>
          <p:cNvPr id="39938" name="Дата 3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6315E303-A4FF-49AE-BCC5-04F75800BE11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39939" name="Номер слайда 5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0832AEE-9EDD-40AF-A500-21A4018D7717}" type="slidenum">
              <a:rPr lang="ru-RU" sz="1200">
                <a:solidFill>
                  <a:srgbClr val="006600"/>
                </a:solidFill>
              </a:rPr>
              <a:pPr algn="r"/>
              <a:t>12</a:t>
            </a:fld>
            <a:endParaRPr lang="ru-RU" sz="1200">
              <a:solidFill>
                <a:srgbClr val="006600"/>
              </a:solidFill>
            </a:endParaRPr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7442200" cy="576262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ru-RU" sz="2000" dirty="0" smtClean="0"/>
              <a:t>Домены </a:t>
            </a:r>
            <a:r>
              <a:rPr lang="en-US" sz="2000" dirty="0" smtClean="0"/>
              <a:t>M2M-</a:t>
            </a:r>
            <a:r>
              <a:rPr lang="ru-RU" sz="2000" dirty="0" smtClean="0"/>
              <a:t>инфраструктуры </a:t>
            </a:r>
          </a:p>
        </p:txBody>
      </p:sp>
      <p:pic>
        <p:nvPicPr>
          <p:cNvPr id="3994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209675"/>
            <a:ext cx="837882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10"/>
          <p:cNvSpPr txBox="1">
            <a:spLocks noChangeArrowheads="1"/>
          </p:cNvSpPr>
          <p:nvPr/>
        </p:nvSpPr>
        <p:spPr bwMode="auto">
          <a:xfrm>
            <a:off x="936625" y="5468938"/>
            <a:ext cx="1419225" cy="517525"/>
          </a:xfrm>
          <a:prstGeom prst="rect">
            <a:avLst/>
          </a:prstGeom>
          <a:solidFill>
            <a:srgbClr val="F4DCE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latin typeface="Tahoma" pitchFamily="34" charset="0"/>
              </a:rPr>
              <a:t>Домен приложений</a:t>
            </a:r>
          </a:p>
        </p:txBody>
      </p:sp>
      <p:sp>
        <p:nvSpPr>
          <p:cNvPr id="39943" name="Text Box 11"/>
          <p:cNvSpPr txBox="1">
            <a:spLocks noChangeArrowheads="1"/>
          </p:cNvSpPr>
          <p:nvPr/>
        </p:nvSpPr>
        <p:spPr bwMode="auto">
          <a:xfrm>
            <a:off x="3368675" y="5468938"/>
            <a:ext cx="1419225" cy="517525"/>
          </a:xfrm>
          <a:prstGeom prst="rect">
            <a:avLst/>
          </a:prstGeom>
          <a:solidFill>
            <a:srgbClr val="F4DCE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latin typeface="Tahoma" pitchFamily="34" charset="0"/>
              </a:rPr>
              <a:t>Сетевой домен</a:t>
            </a:r>
          </a:p>
        </p:txBody>
      </p:sp>
      <p:sp>
        <p:nvSpPr>
          <p:cNvPr id="39944" name="Text Box 12"/>
          <p:cNvSpPr txBox="1">
            <a:spLocks noChangeArrowheads="1"/>
          </p:cNvSpPr>
          <p:nvPr/>
        </p:nvSpPr>
        <p:spPr bwMode="auto">
          <a:xfrm>
            <a:off x="6253163" y="5468938"/>
            <a:ext cx="1682750" cy="517525"/>
          </a:xfrm>
          <a:prstGeom prst="rect">
            <a:avLst/>
          </a:prstGeom>
          <a:solidFill>
            <a:srgbClr val="F4DCE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latin typeface="Tahoma" pitchFamily="34" charset="0"/>
              </a:rPr>
              <a:t>Домен            М2М-устройств</a:t>
            </a:r>
          </a:p>
        </p:txBody>
      </p:sp>
      <p:sp>
        <p:nvSpPr>
          <p:cNvPr id="39945" name="Text Box 13"/>
          <p:cNvSpPr txBox="1">
            <a:spLocks noChangeArrowheads="1"/>
          </p:cNvSpPr>
          <p:nvPr/>
        </p:nvSpPr>
        <p:spPr bwMode="auto">
          <a:xfrm>
            <a:off x="784225" y="3819525"/>
            <a:ext cx="1419225" cy="457200"/>
          </a:xfrm>
          <a:prstGeom prst="rect">
            <a:avLst/>
          </a:prstGeom>
          <a:solidFill>
            <a:srgbClr val="ABC9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>
                <a:latin typeface="Tahoma" pitchFamily="34" charset="0"/>
              </a:rPr>
              <a:t>Клиент приложений</a:t>
            </a:r>
          </a:p>
        </p:txBody>
      </p:sp>
      <p:sp>
        <p:nvSpPr>
          <p:cNvPr id="39946" name="Text Box 14"/>
          <p:cNvSpPr txBox="1">
            <a:spLocks noChangeArrowheads="1"/>
          </p:cNvSpPr>
          <p:nvPr/>
        </p:nvSpPr>
        <p:spPr bwMode="auto">
          <a:xfrm>
            <a:off x="839788" y="1416050"/>
            <a:ext cx="1419225" cy="457200"/>
          </a:xfrm>
          <a:prstGeom prst="rect">
            <a:avLst/>
          </a:prstGeom>
          <a:solidFill>
            <a:srgbClr val="ABC9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>
                <a:latin typeface="Tahoma" pitchFamily="34" charset="0"/>
              </a:rPr>
              <a:t>М2М приложения</a:t>
            </a:r>
          </a:p>
        </p:txBody>
      </p:sp>
      <p:sp>
        <p:nvSpPr>
          <p:cNvPr id="39947" name="Text Box 15"/>
          <p:cNvSpPr txBox="1">
            <a:spLocks noChangeArrowheads="1"/>
          </p:cNvSpPr>
          <p:nvPr/>
        </p:nvSpPr>
        <p:spPr bwMode="auto">
          <a:xfrm>
            <a:off x="6937375" y="1549400"/>
            <a:ext cx="1524000" cy="457200"/>
          </a:xfrm>
          <a:prstGeom prst="rect">
            <a:avLst/>
          </a:prstGeom>
          <a:solidFill>
            <a:srgbClr val="ABC9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>
                <a:latin typeface="Tahoma" pitchFamily="34" charset="0"/>
              </a:rPr>
              <a:t>Сеть                  М2М-устройств</a:t>
            </a:r>
          </a:p>
        </p:txBody>
      </p:sp>
      <p:sp>
        <p:nvSpPr>
          <p:cNvPr id="39948" name="Text Box 16"/>
          <p:cNvSpPr txBox="1">
            <a:spLocks noChangeArrowheads="1"/>
          </p:cNvSpPr>
          <p:nvPr/>
        </p:nvSpPr>
        <p:spPr bwMode="auto">
          <a:xfrm>
            <a:off x="5807075" y="3059113"/>
            <a:ext cx="798513" cy="457200"/>
          </a:xfrm>
          <a:prstGeom prst="rect">
            <a:avLst/>
          </a:prstGeom>
          <a:solidFill>
            <a:srgbClr val="ABC9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>
                <a:latin typeface="Tahoma" pitchFamily="34" charset="0"/>
              </a:rPr>
              <a:t>М2М шлюз</a:t>
            </a:r>
          </a:p>
        </p:txBody>
      </p:sp>
      <p:sp>
        <p:nvSpPr>
          <p:cNvPr id="39949" name="Text Box 17"/>
          <p:cNvSpPr txBox="1">
            <a:spLocks noChangeArrowheads="1"/>
          </p:cNvSpPr>
          <p:nvPr/>
        </p:nvSpPr>
        <p:spPr bwMode="auto">
          <a:xfrm>
            <a:off x="3941763" y="2341563"/>
            <a:ext cx="911225" cy="639762"/>
          </a:xfrm>
          <a:prstGeom prst="rect">
            <a:avLst/>
          </a:prstGeom>
          <a:solidFill>
            <a:srgbClr val="ABC9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>
                <a:latin typeface="Tahoma" pitchFamily="34" charset="0"/>
              </a:rPr>
              <a:t>М2М опорная сеть</a:t>
            </a:r>
          </a:p>
        </p:txBody>
      </p:sp>
      <p:sp>
        <p:nvSpPr>
          <p:cNvPr id="39950" name="Text Box 18"/>
          <p:cNvSpPr txBox="1">
            <a:spLocks noChangeArrowheads="1"/>
          </p:cNvSpPr>
          <p:nvPr/>
        </p:nvSpPr>
        <p:spPr bwMode="auto">
          <a:xfrm>
            <a:off x="2555875" y="2719388"/>
            <a:ext cx="835025" cy="822325"/>
          </a:xfrm>
          <a:prstGeom prst="rect">
            <a:avLst/>
          </a:prstGeom>
          <a:solidFill>
            <a:srgbClr val="E6868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>
                <a:latin typeface="Tahoma" pitchFamily="34" charset="0"/>
              </a:rPr>
              <a:t>Сервис-ные возмож-ности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Группа компаний СТАРТ</a:t>
            </a:r>
          </a:p>
        </p:txBody>
      </p:sp>
      <p:sp>
        <p:nvSpPr>
          <p:cNvPr id="41986" name="Дата 3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B90E234A-0687-4313-923C-E9935789D035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41987" name="Номер слайда 5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5ADAA78-5873-496A-B177-372AFE47E433}" type="slidenum">
              <a:rPr lang="ru-RU" sz="1200">
                <a:solidFill>
                  <a:srgbClr val="006600"/>
                </a:solidFill>
              </a:rPr>
              <a:pPr algn="r"/>
              <a:t>13</a:t>
            </a:fld>
            <a:endParaRPr lang="ru-RU" sz="1200">
              <a:solidFill>
                <a:srgbClr val="006600"/>
              </a:solidFill>
            </a:endParaRPr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7442200" cy="576262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ru-RU" sz="2000" smtClean="0"/>
              <a:t>Переход от вертикальной к горизонтальной </a:t>
            </a:r>
            <a:br>
              <a:rPr lang="ru-RU" sz="2000" smtClean="0"/>
            </a:br>
            <a:r>
              <a:rPr lang="ru-RU" sz="2000" smtClean="0"/>
              <a:t>М2М-инфраструктуре </a:t>
            </a:r>
          </a:p>
        </p:txBody>
      </p:sp>
      <p:pic>
        <p:nvPicPr>
          <p:cNvPr id="41989" name="Picture 10"/>
          <p:cNvPicPr>
            <a:picLocks noChangeAspect="1" noChangeArrowheads="1"/>
          </p:cNvPicPr>
          <p:nvPr/>
        </p:nvPicPr>
        <p:blipFill>
          <a:blip r:embed="rId3"/>
          <a:srcRect l="3615" t="14253" r="2417" b="8455"/>
          <a:stretch>
            <a:fillRect/>
          </a:stretch>
        </p:blipFill>
        <p:spPr bwMode="auto">
          <a:xfrm>
            <a:off x="133350" y="1154113"/>
            <a:ext cx="8839200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11"/>
          <p:cNvSpPr txBox="1">
            <a:spLocks noChangeArrowheads="1"/>
          </p:cNvSpPr>
          <p:nvPr/>
        </p:nvSpPr>
        <p:spPr bwMode="auto">
          <a:xfrm>
            <a:off x="5186363" y="3454400"/>
            <a:ext cx="2824162" cy="274638"/>
          </a:xfrm>
          <a:prstGeom prst="rect">
            <a:avLst/>
          </a:prstGeom>
          <a:solidFill>
            <a:srgbClr val="ABC9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>
                <a:latin typeface="Tahoma" pitchFamily="34" charset="0"/>
              </a:rPr>
              <a:t>Сетевая инфраструктура</a:t>
            </a:r>
          </a:p>
        </p:txBody>
      </p:sp>
      <p:sp>
        <p:nvSpPr>
          <p:cNvPr id="41991" name="Text Box 12"/>
          <p:cNvSpPr txBox="1">
            <a:spLocks noChangeArrowheads="1"/>
          </p:cNvSpPr>
          <p:nvPr/>
        </p:nvSpPr>
        <p:spPr bwMode="auto">
          <a:xfrm>
            <a:off x="5186363" y="2860675"/>
            <a:ext cx="2824162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>
                <a:latin typeface="Tahoma" pitchFamily="34" charset="0"/>
              </a:rPr>
              <a:t>Инфраструктура приложений</a:t>
            </a:r>
          </a:p>
        </p:txBody>
      </p:sp>
      <p:sp>
        <p:nvSpPr>
          <p:cNvPr id="41992" name="Text Box 13"/>
          <p:cNvSpPr txBox="1">
            <a:spLocks noChangeArrowheads="1"/>
          </p:cNvSpPr>
          <p:nvPr/>
        </p:nvSpPr>
        <p:spPr bwMode="auto">
          <a:xfrm>
            <a:off x="5826125" y="4094163"/>
            <a:ext cx="1692275" cy="457200"/>
          </a:xfrm>
          <a:prstGeom prst="rect">
            <a:avLst/>
          </a:prstGeom>
          <a:solidFill>
            <a:srgbClr val="F7E0A7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>
                <a:latin typeface="Tahoma" pitchFamily="34" charset="0"/>
              </a:rPr>
              <a:t>Конвергентная сеть </a:t>
            </a:r>
            <a:r>
              <a:rPr lang="en-US" sz="1200" b="1">
                <a:latin typeface="Tahoma" pitchFamily="34" charset="0"/>
              </a:rPr>
              <a:t>IP&amp;Mob</a:t>
            </a:r>
            <a:endParaRPr lang="ru-RU" sz="1200" b="1">
              <a:latin typeface="Tahoma" pitchFamily="34" charset="0"/>
            </a:endParaRPr>
          </a:p>
        </p:txBody>
      </p:sp>
      <p:sp>
        <p:nvSpPr>
          <p:cNvPr id="41993" name="Text Box 14"/>
          <p:cNvSpPr txBox="1">
            <a:spLocks noChangeArrowheads="1"/>
          </p:cNvSpPr>
          <p:nvPr/>
        </p:nvSpPr>
        <p:spPr bwMode="auto">
          <a:xfrm>
            <a:off x="461963" y="3406775"/>
            <a:ext cx="1050925" cy="822325"/>
          </a:xfrm>
          <a:prstGeom prst="rect">
            <a:avLst/>
          </a:prstGeom>
          <a:solidFill>
            <a:srgbClr val="F7E0A7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latin typeface="Tahoma" pitchFamily="34" charset="0"/>
              </a:rPr>
              <a:t>Существу</a:t>
            </a:r>
            <a:r>
              <a:rPr lang="ru-RU" sz="1200" b="1">
                <a:latin typeface="Tahoma" pitchFamily="34" charset="0"/>
              </a:rPr>
              <a:t>-ющая сетевая инфр-а</a:t>
            </a:r>
          </a:p>
        </p:txBody>
      </p:sp>
      <p:sp>
        <p:nvSpPr>
          <p:cNvPr id="41994" name="Text Box 15"/>
          <p:cNvSpPr txBox="1">
            <a:spLocks noChangeArrowheads="1"/>
          </p:cNvSpPr>
          <p:nvPr/>
        </p:nvSpPr>
        <p:spPr bwMode="auto">
          <a:xfrm>
            <a:off x="5233988" y="5622925"/>
            <a:ext cx="72231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>
                <a:latin typeface="Tahoma" pitchFamily="34" charset="0"/>
              </a:rPr>
              <a:t>М2М устр-во</a:t>
            </a:r>
          </a:p>
        </p:txBody>
      </p:sp>
      <p:sp>
        <p:nvSpPr>
          <p:cNvPr id="41995" name="Text Box 16"/>
          <p:cNvSpPr txBox="1">
            <a:spLocks noChangeArrowheads="1"/>
          </p:cNvSpPr>
          <p:nvPr/>
        </p:nvSpPr>
        <p:spPr bwMode="auto">
          <a:xfrm>
            <a:off x="6327775" y="5622925"/>
            <a:ext cx="72231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>
                <a:latin typeface="Tahoma" pitchFamily="34" charset="0"/>
              </a:rPr>
              <a:t>М2М устр-во</a:t>
            </a:r>
          </a:p>
        </p:txBody>
      </p:sp>
      <p:sp>
        <p:nvSpPr>
          <p:cNvPr id="41996" name="Text Box 17"/>
          <p:cNvSpPr txBox="1">
            <a:spLocks noChangeArrowheads="1"/>
          </p:cNvSpPr>
          <p:nvPr/>
        </p:nvSpPr>
        <p:spPr bwMode="auto">
          <a:xfrm>
            <a:off x="7392988" y="5622925"/>
            <a:ext cx="72231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000" b="1">
                <a:latin typeface="Tahoma" pitchFamily="34" charset="0"/>
              </a:rPr>
              <a:t>М2М устр-во</a:t>
            </a:r>
          </a:p>
        </p:txBody>
      </p:sp>
      <p:sp>
        <p:nvSpPr>
          <p:cNvPr id="41997" name="Text Box 18"/>
          <p:cNvSpPr txBox="1">
            <a:spLocks noChangeArrowheads="1"/>
          </p:cNvSpPr>
          <p:nvPr/>
        </p:nvSpPr>
        <p:spPr bwMode="auto">
          <a:xfrm>
            <a:off x="7932738" y="4576763"/>
            <a:ext cx="1033462" cy="457200"/>
          </a:xfrm>
          <a:prstGeom prst="rect">
            <a:avLst/>
          </a:prstGeom>
          <a:solidFill>
            <a:srgbClr val="71A4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>
                <a:latin typeface="Tahoma" pitchFamily="34" charset="0"/>
              </a:rPr>
              <a:t>М2М-шлюзы</a:t>
            </a:r>
          </a:p>
        </p:txBody>
      </p:sp>
      <p:sp>
        <p:nvSpPr>
          <p:cNvPr id="41998" name="Text Box 19"/>
          <p:cNvSpPr txBox="1">
            <a:spLocks noChangeArrowheads="1"/>
          </p:cNvSpPr>
          <p:nvPr/>
        </p:nvSpPr>
        <p:spPr bwMode="auto">
          <a:xfrm>
            <a:off x="5027613" y="1692275"/>
            <a:ext cx="798512" cy="8223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>
                <a:latin typeface="Tahoma" pitchFamily="34" charset="0"/>
              </a:rPr>
              <a:t>М2М-бизнес прил-е 1</a:t>
            </a:r>
          </a:p>
        </p:txBody>
      </p:sp>
      <p:sp>
        <p:nvSpPr>
          <p:cNvPr id="41999" name="Text Box 20"/>
          <p:cNvSpPr txBox="1">
            <a:spLocks noChangeArrowheads="1"/>
          </p:cNvSpPr>
          <p:nvPr/>
        </p:nvSpPr>
        <p:spPr bwMode="auto">
          <a:xfrm>
            <a:off x="6149975" y="1692275"/>
            <a:ext cx="798513" cy="8223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>
                <a:latin typeface="Tahoma" pitchFamily="34" charset="0"/>
              </a:rPr>
              <a:t>М2М-бизнес прил-е 2</a:t>
            </a:r>
          </a:p>
        </p:txBody>
      </p:sp>
      <p:sp>
        <p:nvSpPr>
          <p:cNvPr id="42000" name="Text Box 21"/>
          <p:cNvSpPr txBox="1">
            <a:spLocks noChangeArrowheads="1"/>
          </p:cNvSpPr>
          <p:nvPr/>
        </p:nvSpPr>
        <p:spPr bwMode="auto">
          <a:xfrm>
            <a:off x="7300913" y="1692275"/>
            <a:ext cx="798512" cy="8223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>
                <a:latin typeface="Tahoma" pitchFamily="34" charset="0"/>
              </a:rPr>
              <a:t>М2М-бизнес прил-е </a:t>
            </a:r>
            <a:r>
              <a:rPr lang="en-US" sz="1200" b="1">
                <a:latin typeface="Tahoma" pitchFamily="34" charset="0"/>
              </a:rPr>
              <a:t>N</a:t>
            </a:r>
            <a:endParaRPr lang="ru-RU" sz="1200" b="1">
              <a:latin typeface="Tahoma" pitchFamily="34" charset="0"/>
            </a:endParaRPr>
          </a:p>
        </p:txBody>
      </p:sp>
      <p:sp>
        <p:nvSpPr>
          <p:cNvPr id="42001" name="Text Box 22"/>
          <p:cNvSpPr txBox="1">
            <a:spLocks noChangeArrowheads="1"/>
          </p:cNvSpPr>
          <p:nvPr/>
        </p:nvSpPr>
        <p:spPr bwMode="auto">
          <a:xfrm>
            <a:off x="579438" y="1692275"/>
            <a:ext cx="798512" cy="63976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>
                <a:latin typeface="Tahoma" pitchFamily="34" charset="0"/>
              </a:rPr>
              <a:t>М2М-бизнес прил-е</a:t>
            </a:r>
          </a:p>
        </p:txBody>
      </p:sp>
      <p:sp>
        <p:nvSpPr>
          <p:cNvPr id="42002" name="Text Box 23"/>
          <p:cNvSpPr txBox="1">
            <a:spLocks noChangeArrowheads="1"/>
          </p:cNvSpPr>
          <p:nvPr/>
        </p:nvSpPr>
        <p:spPr bwMode="auto">
          <a:xfrm>
            <a:off x="631825" y="5246688"/>
            <a:ext cx="7937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>
                <a:latin typeface="Tahoma" pitchFamily="34" charset="0"/>
              </a:rPr>
              <a:t>Smart</a:t>
            </a:r>
            <a:r>
              <a:rPr lang="ru-RU" sz="1000" b="1">
                <a:latin typeface="Tahoma" pitchFamily="34" charset="0"/>
              </a:rPr>
              <a:t> устр-ва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Группа компаний СТАРТ</a:t>
            </a:r>
          </a:p>
        </p:txBody>
      </p:sp>
      <p:pic>
        <p:nvPicPr>
          <p:cNvPr id="44034" name="Picture 2">
            <a:hlinkClick r:id="rId3" action="ppaction://hlinksldjump" highlightClick="1">
              <a:snd r:embed="rId4" name="click.wav"/>
            </a:hlinkClick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4238" y="3906838"/>
            <a:ext cx="2187575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>
            <a:hlinkClick r:id="rId6" action="ppaction://hlinksldjump" highlightClick="1">
              <a:snd r:embed="rId4" name="click.wav"/>
            </a:hlinkClick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38475" y="1023938"/>
            <a:ext cx="3173413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9238" y="3851275"/>
            <a:ext cx="3675062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38" descr="I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68675" y="3956050"/>
            <a:ext cx="1152525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46"/>
          <p:cNvSpPr txBox="1">
            <a:spLocks noChangeArrowheads="1"/>
          </p:cNvSpPr>
          <p:nvPr/>
        </p:nvSpPr>
        <p:spPr bwMode="auto">
          <a:xfrm>
            <a:off x="3328988" y="5218113"/>
            <a:ext cx="12827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solidFill>
                  <a:srgbClr val="8C161B"/>
                </a:solidFill>
              </a:rPr>
              <a:t>Сервис-провайдер</a:t>
            </a:r>
            <a:endParaRPr lang="fr-FR" sz="1400" b="1">
              <a:solidFill>
                <a:srgbClr val="8C161B"/>
              </a:solidFill>
            </a:endParaRPr>
          </a:p>
        </p:txBody>
      </p:sp>
      <p:sp>
        <p:nvSpPr>
          <p:cNvPr id="44039" name="Oval 24"/>
          <p:cNvSpPr>
            <a:spLocks noChangeArrowheads="1"/>
          </p:cNvSpPr>
          <p:nvPr/>
        </p:nvSpPr>
        <p:spPr bwMode="auto">
          <a:xfrm>
            <a:off x="3157538" y="3816350"/>
            <a:ext cx="1595437" cy="1374775"/>
          </a:xfrm>
          <a:prstGeom prst="ellipse">
            <a:avLst/>
          </a:prstGeom>
          <a:noFill/>
          <a:ln w="19050">
            <a:solidFill>
              <a:srgbClr val="8C161B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16688" y="1154113"/>
            <a:ext cx="23431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9801" name="Rectangle 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ru-RU" sz="2000" smtClean="0"/>
              <a:t>Взаимодействие М2М-инфраструктуры с сервисной платформой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Группа компаний СТАРТ</a:t>
            </a:r>
          </a:p>
        </p:txBody>
      </p:sp>
      <p:sp>
        <p:nvSpPr>
          <p:cNvPr id="46082" name="Дата 3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00AA393E-D337-41E4-870F-E5E0638CC8E1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46083" name="Номер слайда 5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674DD69-DF4B-44D5-9774-44F071D813C4}" type="slidenum">
              <a:rPr lang="ru-RU" sz="1200">
                <a:solidFill>
                  <a:srgbClr val="006600"/>
                </a:solidFill>
              </a:rPr>
              <a:pPr algn="r"/>
              <a:t>15</a:t>
            </a:fld>
            <a:endParaRPr lang="ru-RU" sz="1200">
              <a:solidFill>
                <a:srgbClr val="006600"/>
              </a:solidFill>
            </a:endParaRPr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7442200" cy="576262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ru-RU" sz="2000" smtClean="0"/>
              <a:t>Разработкой стандартов в области М2М занимаются различные международные институты и альянсы</a:t>
            </a: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/>
          <a:srcRect t="1180" b="4657"/>
          <a:stretch>
            <a:fillRect/>
          </a:stretch>
        </p:blipFill>
        <p:spPr bwMode="auto">
          <a:xfrm>
            <a:off x="0" y="1023938"/>
            <a:ext cx="8904288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Группа компаний СТАРТ</a:t>
            </a:r>
          </a:p>
        </p:txBody>
      </p:sp>
      <p:sp>
        <p:nvSpPr>
          <p:cNvPr id="48130" name="Дата 3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9EFA7517-8A19-40F2-8775-B284CF42E782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48131" name="Номер слайда 5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E3EE730D-0686-41EC-AC57-7E6B1C254965}" type="slidenum">
              <a:rPr lang="ru-RU" sz="1200">
                <a:solidFill>
                  <a:srgbClr val="006600"/>
                </a:solidFill>
              </a:rPr>
              <a:pPr algn="r"/>
              <a:t>16</a:t>
            </a:fld>
            <a:endParaRPr lang="ru-RU" sz="1200">
              <a:solidFill>
                <a:srgbClr val="006600"/>
              </a:solidFill>
            </a:endParaRPr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7442200" cy="576262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ru-RU" sz="2000" smtClean="0"/>
              <a:t>Концептуальная модель </a:t>
            </a:r>
            <a:r>
              <a:rPr lang="en-US" sz="2000" smtClean="0"/>
              <a:t>Smart Grid</a:t>
            </a:r>
            <a:endParaRPr lang="ru-RU" sz="2000" smtClean="0"/>
          </a:p>
        </p:txBody>
      </p:sp>
      <p:pic>
        <p:nvPicPr>
          <p:cNvPr id="4813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463" y="1050925"/>
            <a:ext cx="8047037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Группа компаний СТАРТ</a:t>
            </a:r>
          </a:p>
        </p:txBody>
      </p:sp>
      <p:sp>
        <p:nvSpPr>
          <p:cNvPr id="50178" name="Дата 3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3643100D-372A-4B6F-A639-89EFBF84C5F8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50179" name="Номер слайда 5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8E3D71CC-F0F2-4353-BA21-AEE450E002E8}" type="slidenum">
              <a:rPr lang="ru-RU" sz="1200">
                <a:solidFill>
                  <a:srgbClr val="006600"/>
                </a:solidFill>
              </a:rPr>
              <a:pPr algn="r"/>
              <a:t>17</a:t>
            </a:fld>
            <a:endParaRPr lang="ru-RU" sz="1200">
              <a:solidFill>
                <a:srgbClr val="006600"/>
              </a:solidFill>
            </a:endParaRPr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7442200" cy="576262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ru-RU" sz="2000" smtClean="0"/>
              <a:t>Концептуальная модель </a:t>
            </a:r>
            <a:r>
              <a:rPr lang="en-US" sz="2000" smtClean="0"/>
              <a:t>Smart Grid</a:t>
            </a:r>
            <a:endParaRPr lang="ru-RU" sz="2000" smtClean="0"/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988" y="1033463"/>
            <a:ext cx="8110537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10E8B666-1AA6-4140-88A4-03B2AD496A8E}" type="datetime1">
              <a:rPr lang="ru-RU" smtClean="0"/>
              <a:pPr/>
              <a:t>27.10.2015</a:t>
            </a:fld>
            <a:endParaRPr lang="ru-RU" smtClean="0"/>
          </a:p>
        </p:txBody>
      </p:sp>
      <p:sp>
        <p:nvSpPr>
          <p:cNvPr id="52226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ЗАО "Группа компаний СТАРТ"</a:t>
            </a:r>
          </a:p>
        </p:txBody>
      </p:sp>
      <p:sp>
        <p:nvSpPr>
          <p:cNvPr id="5222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F5B92C0-A172-4A39-8D39-40307C46066B}" type="slidenum">
              <a:rPr lang="ru-RU" smtClean="0"/>
              <a:pPr/>
              <a:t>18</a:t>
            </a:fld>
            <a:endParaRPr lang="ru-RU" smtClean="0"/>
          </a:p>
        </p:txBody>
      </p:sp>
      <p:sp>
        <p:nvSpPr>
          <p:cNvPr id="52228" name="Дата 2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C2E069FA-B076-4661-8742-FCFE559A10D5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52229" name="Номер слайда 4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524BA35-4801-4290-B078-B2249B16AD64}" type="slidenum">
              <a:rPr lang="ru-RU" sz="1200">
                <a:solidFill>
                  <a:srgbClr val="006600"/>
                </a:solidFill>
              </a:rPr>
              <a:pPr algn="r"/>
              <a:t>18</a:t>
            </a:fld>
            <a:endParaRPr lang="ru-RU" sz="1200">
              <a:solidFill>
                <a:srgbClr val="006600"/>
              </a:solidFill>
            </a:endParaRPr>
          </a:p>
        </p:txBody>
      </p:sp>
      <p:sp>
        <p:nvSpPr>
          <p:cNvPr id="19558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ru-RU" sz="2000" smtClean="0"/>
              <a:t>Использование ИС ЖКХ в проектах «умных городов»</a:t>
            </a:r>
          </a:p>
        </p:txBody>
      </p:sp>
      <p:sp>
        <p:nvSpPr>
          <p:cNvPr id="52231" name="Rectangle 5"/>
          <p:cNvSpPr>
            <a:spLocks noChangeArrowheads="1"/>
          </p:cNvSpPr>
          <p:nvPr/>
        </p:nvSpPr>
        <p:spPr bwMode="auto">
          <a:xfrm>
            <a:off x="242888" y="1257300"/>
            <a:ext cx="8901112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anchor="ctr">
            <a:spAutoFit/>
          </a:bodyPr>
          <a:lstStyle/>
          <a:p>
            <a:pPr>
              <a:tabLst>
                <a:tab pos="457200" algn="l"/>
              </a:tabLst>
            </a:pPr>
            <a:r>
              <a:rPr lang="ru-RU" sz="1600" b="1"/>
              <a:t>Среди множества проблем, требующих решения в ходе создания «умных городов», особое место занимает проблема информационного взаимодействия в сфере ЖКХ. </a:t>
            </a:r>
          </a:p>
          <a:p>
            <a:pPr>
              <a:tabLst>
                <a:tab pos="457200" algn="l"/>
              </a:tabLst>
            </a:pPr>
            <a:r>
              <a:rPr lang="ru-RU" sz="1600" b="1"/>
              <a:t>Применение ИКТ в сфере ЖКХ позволяет решить следующие задачи:</a:t>
            </a:r>
          </a:p>
          <a:p>
            <a:pPr>
              <a:tabLst>
                <a:tab pos="457200" algn="l"/>
              </a:tabLst>
            </a:pPr>
            <a:endParaRPr lang="ru-RU" sz="1600" b="1"/>
          </a:p>
          <a:p>
            <a:pPr>
              <a:buFontTx/>
              <a:buBlip>
                <a:blip r:embed="rId3"/>
              </a:buBlip>
              <a:tabLst>
                <a:tab pos="457200" algn="l"/>
              </a:tabLst>
            </a:pPr>
            <a:r>
              <a:rPr lang="en-US" sz="1600" b="1"/>
              <a:t> </a:t>
            </a:r>
            <a:r>
              <a:rPr lang="ru-RU" sz="1600" b="1"/>
              <a:t>обеспечение простого доступа граждан к информации, касающейся услуг ЖКХ;</a:t>
            </a:r>
          </a:p>
          <a:p>
            <a:pPr>
              <a:buFontTx/>
              <a:buBlip>
                <a:blip r:embed="rId3"/>
              </a:buBlip>
              <a:tabLst>
                <a:tab pos="457200" algn="l"/>
              </a:tabLst>
            </a:pPr>
            <a:r>
              <a:rPr lang="en-US" sz="1600" b="1"/>
              <a:t> </a:t>
            </a:r>
            <a:r>
              <a:rPr lang="ru-RU" sz="1600" b="1"/>
              <a:t>реализация обратного канала связи потребителей с поставщиками услуг ЖКХ, позволяющего повысить качество предоставляемых услуг;</a:t>
            </a:r>
          </a:p>
          <a:p>
            <a:pPr>
              <a:buFontTx/>
              <a:buBlip>
                <a:blip r:embed="rId3"/>
              </a:buBlip>
              <a:tabLst>
                <a:tab pos="457200" algn="l"/>
              </a:tabLst>
            </a:pPr>
            <a:r>
              <a:rPr lang="en-US" sz="1600" b="1"/>
              <a:t> </a:t>
            </a:r>
            <a:r>
              <a:rPr lang="ru-RU" sz="1600" b="1"/>
              <a:t>информационная поддержка «приборного учета» поставки и потребления коммунальных ресурсов;</a:t>
            </a:r>
          </a:p>
          <a:p>
            <a:pPr>
              <a:buFontTx/>
              <a:buBlip>
                <a:blip r:embed="rId3"/>
              </a:buBlip>
              <a:tabLst>
                <a:tab pos="457200" algn="l"/>
              </a:tabLst>
            </a:pPr>
            <a:r>
              <a:rPr lang="en-US" sz="1600" b="1"/>
              <a:t> </a:t>
            </a:r>
            <a:r>
              <a:rPr lang="ru-RU" sz="1600" b="1"/>
              <a:t>оказание информационных услуг в электронном виде;</a:t>
            </a:r>
          </a:p>
          <a:p>
            <a:pPr>
              <a:buFontTx/>
              <a:buBlip>
                <a:blip r:embed="rId3"/>
              </a:buBlip>
              <a:tabLst>
                <a:tab pos="457200" algn="l"/>
              </a:tabLst>
            </a:pPr>
            <a:r>
              <a:rPr lang="en-US" sz="1600" b="1"/>
              <a:t> </a:t>
            </a:r>
            <a:r>
              <a:rPr lang="ru-RU" sz="1600" b="1"/>
              <a:t>создание условий для распространения ИКТ в частном секторе и повышение мотивации населения к их использованию и др.</a:t>
            </a:r>
          </a:p>
          <a:p>
            <a:pPr>
              <a:tabLst>
                <a:tab pos="457200" algn="l"/>
              </a:tabLst>
            </a:pPr>
            <a:endParaRPr lang="ru-RU" sz="1600" b="1"/>
          </a:p>
          <a:p>
            <a:pPr>
              <a:tabLst>
                <a:tab pos="457200" algn="l"/>
              </a:tabLst>
            </a:pPr>
            <a:r>
              <a:rPr lang="ru-RU" sz="1600" b="1"/>
              <a:t>Одним из важнейших условий успешной реализации проектов «умных городов» является создание информационного пространства, обеспечивающего доступ к достоверной информации об оказываемых коммунальных услугах, обеспечении работы с заявлениями граждан и претензиями к качеству ЖКУ, учета потребляемых услуг и финансовых потоках для потребителей и поставщиков жилищно-коммунальных услуг, а также контролирующих инстанций любого уровня.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6" name="Oval 210"/>
          <p:cNvSpPr>
            <a:spLocks noChangeArrowheads="1"/>
          </p:cNvSpPr>
          <p:nvPr/>
        </p:nvSpPr>
        <p:spPr bwMode="auto">
          <a:xfrm>
            <a:off x="995363" y="1725613"/>
            <a:ext cx="6861175" cy="3941762"/>
          </a:xfrm>
          <a:prstGeom prst="ellipse">
            <a:avLst/>
          </a:prstGeom>
          <a:solidFill>
            <a:srgbClr val="CCFFCC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sp>
        <p:nvSpPr>
          <p:cNvPr id="19686" name="Oval 230"/>
          <p:cNvSpPr>
            <a:spLocks noChangeArrowheads="1"/>
          </p:cNvSpPr>
          <p:nvPr/>
        </p:nvSpPr>
        <p:spPr bwMode="auto">
          <a:xfrm>
            <a:off x="2193925" y="2446338"/>
            <a:ext cx="4233863" cy="2265362"/>
          </a:xfrm>
          <a:prstGeom prst="ellipse">
            <a:avLst/>
          </a:prstGeom>
          <a:solidFill>
            <a:srgbClr val="6699FF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grpSp>
        <p:nvGrpSpPr>
          <p:cNvPr id="54275" name="Group 198"/>
          <p:cNvGrpSpPr>
            <a:grpSpLocks/>
          </p:cNvGrpSpPr>
          <p:nvPr/>
        </p:nvGrpSpPr>
        <p:grpSpPr bwMode="auto">
          <a:xfrm>
            <a:off x="1755775" y="1784350"/>
            <a:ext cx="908050" cy="655638"/>
            <a:chOff x="96" y="2984"/>
            <a:chExt cx="572" cy="413"/>
          </a:xfrm>
        </p:grpSpPr>
        <p:sp>
          <p:nvSpPr>
            <p:cNvPr id="2" name="AutoShape 17"/>
            <p:cNvSpPr>
              <a:spLocks noChangeArrowheads="1"/>
            </p:cNvSpPr>
            <p:nvPr/>
          </p:nvSpPr>
          <p:spPr bwMode="auto">
            <a:xfrm>
              <a:off x="96" y="3128"/>
              <a:ext cx="555" cy="269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1905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pic>
          <p:nvPicPr>
            <p:cNvPr id="54362" name="Рисунок 33" descr="office_manager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5" y="2984"/>
              <a:ext cx="232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63" name="Rectangle 67"/>
            <p:cNvSpPr>
              <a:spLocks noChangeArrowheads="1"/>
            </p:cNvSpPr>
            <p:nvPr/>
          </p:nvSpPr>
          <p:spPr bwMode="auto">
            <a:xfrm>
              <a:off x="118" y="3250"/>
              <a:ext cx="550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/>
            <a:lstStyle/>
            <a:p>
              <a:pPr algn="ctr" defTabSz="806450" eaLnBrk="0" hangingPunct="0">
                <a:lnSpc>
                  <a:spcPct val="70000"/>
                </a:lnSpc>
              </a:pPr>
              <a:r>
                <a:rPr lang="ru-RU" sz="800" b="1">
                  <a:solidFill>
                    <a:srgbClr val="000000"/>
                  </a:solidFill>
                </a:rPr>
                <a:t>Собственники помещений</a:t>
              </a:r>
              <a:endParaRPr lang="en-US" sz="800" b="1">
                <a:solidFill>
                  <a:srgbClr val="000000"/>
                </a:solidFill>
              </a:endParaRPr>
            </a:p>
          </p:txBody>
        </p:sp>
      </p:grpSp>
      <p:sp>
        <p:nvSpPr>
          <p:cNvPr id="19533" name="Rectangle 67"/>
          <p:cNvSpPr>
            <a:spLocks noChangeArrowheads="1"/>
          </p:cNvSpPr>
          <p:nvPr/>
        </p:nvSpPr>
        <p:spPr bwMode="auto">
          <a:xfrm>
            <a:off x="638175" y="219075"/>
            <a:ext cx="8123238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806450" eaLnBrk="0" hangingPunct="0">
              <a:lnSpc>
                <a:spcPct val="70000"/>
              </a:lnSpc>
              <a:defRPr/>
            </a:pP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Структура организационного и информационного взаимодействия субъектов ЖКХ</a:t>
            </a:r>
            <a:endParaRPr lang="en-US" sz="20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54277" name="Group 105"/>
          <p:cNvGrpSpPr>
            <a:grpSpLocks/>
          </p:cNvGrpSpPr>
          <p:nvPr/>
        </p:nvGrpSpPr>
        <p:grpSpPr bwMode="auto">
          <a:xfrm>
            <a:off x="1633538" y="4795838"/>
            <a:ext cx="1179512" cy="652462"/>
            <a:chOff x="1670" y="2580"/>
            <a:chExt cx="743" cy="411"/>
          </a:xfrm>
        </p:grpSpPr>
        <p:sp>
          <p:nvSpPr>
            <p:cNvPr id="3" name="AutoShape 17"/>
            <p:cNvSpPr>
              <a:spLocks noChangeArrowheads="1"/>
            </p:cNvSpPr>
            <p:nvPr/>
          </p:nvSpPr>
          <p:spPr bwMode="auto">
            <a:xfrm>
              <a:off x="1745" y="2678"/>
              <a:ext cx="577" cy="313"/>
            </a:xfrm>
            <a:prstGeom prst="roundRect">
              <a:avLst>
                <a:gd name="adj" fmla="val 16667"/>
              </a:avLst>
            </a:prstGeom>
            <a:solidFill>
              <a:srgbClr val="6F93DB"/>
            </a:solidFill>
            <a:ln w="1905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pic>
          <p:nvPicPr>
            <p:cNvPr id="54359" name="Picture 2" descr="C:\Documents and Settings\dkleymenov\My Documents\My Pictures\Организатор клипов (Microsoft)\j0431640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11" y="2580"/>
              <a:ext cx="201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60" name="Rectangle 67"/>
            <p:cNvSpPr>
              <a:spLocks noChangeArrowheads="1"/>
            </p:cNvSpPr>
            <p:nvPr/>
          </p:nvSpPr>
          <p:spPr bwMode="auto">
            <a:xfrm>
              <a:off x="1670" y="2826"/>
              <a:ext cx="74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/>
            <a:lstStyle/>
            <a:p>
              <a:pPr algn="ctr" defTabSz="806450" eaLnBrk="0" hangingPunct="0">
                <a:lnSpc>
                  <a:spcPct val="70000"/>
                </a:lnSpc>
              </a:pPr>
              <a:r>
                <a:rPr lang="ru-RU" sz="800" b="1">
                  <a:solidFill>
                    <a:srgbClr val="000000"/>
                  </a:solidFill>
                </a:rPr>
                <a:t>Региональный оператор</a:t>
              </a:r>
              <a:endParaRPr lang="en-US" sz="8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54278" name="Group 195"/>
          <p:cNvGrpSpPr>
            <a:grpSpLocks/>
          </p:cNvGrpSpPr>
          <p:nvPr/>
        </p:nvGrpSpPr>
        <p:grpSpPr bwMode="auto">
          <a:xfrm>
            <a:off x="4614863" y="5330825"/>
            <a:ext cx="931862" cy="654050"/>
            <a:chOff x="1475" y="2990"/>
            <a:chExt cx="587" cy="412"/>
          </a:xfrm>
        </p:grpSpPr>
        <p:sp>
          <p:nvSpPr>
            <p:cNvPr id="4" name="AutoShape 17"/>
            <p:cNvSpPr>
              <a:spLocks noChangeArrowheads="1"/>
            </p:cNvSpPr>
            <p:nvPr/>
          </p:nvSpPr>
          <p:spPr bwMode="auto">
            <a:xfrm>
              <a:off x="1475" y="3112"/>
              <a:ext cx="587" cy="29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1905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4356" name="Rectangle 67"/>
            <p:cNvSpPr>
              <a:spLocks noChangeArrowheads="1"/>
            </p:cNvSpPr>
            <p:nvPr/>
          </p:nvSpPr>
          <p:spPr bwMode="auto">
            <a:xfrm>
              <a:off x="1512" y="3235"/>
              <a:ext cx="550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/>
            <a:lstStyle/>
            <a:p>
              <a:pPr algn="ctr" defTabSz="806450" eaLnBrk="0" hangingPunct="0">
                <a:lnSpc>
                  <a:spcPct val="70000"/>
                </a:lnSpc>
              </a:pPr>
              <a:r>
                <a:rPr lang="ru-RU" sz="800" b="1">
                  <a:solidFill>
                    <a:srgbClr val="000000"/>
                  </a:solidFill>
                </a:rPr>
                <a:t>УК, ТСЖ</a:t>
              </a:r>
              <a:endParaRPr lang="en-US" sz="800" b="1">
                <a:solidFill>
                  <a:srgbClr val="000000"/>
                </a:solidFill>
              </a:endParaRPr>
            </a:p>
          </p:txBody>
        </p:sp>
        <p:pic>
          <p:nvPicPr>
            <p:cNvPr id="54357" name="Picture 16" descr="Filename: j0433954.png&#10;Keywords: avatars, badges, blank ...&#10;File &#10;Size: 43 KB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31" y="2990"/>
              <a:ext cx="235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4279" name="Group 196"/>
          <p:cNvGrpSpPr>
            <a:grpSpLocks/>
          </p:cNvGrpSpPr>
          <p:nvPr/>
        </p:nvGrpSpPr>
        <p:grpSpPr bwMode="auto">
          <a:xfrm>
            <a:off x="3214688" y="5197475"/>
            <a:ext cx="957262" cy="684213"/>
            <a:chOff x="2909" y="2971"/>
            <a:chExt cx="603" cy="431"/>
          </a:xfrm>
        </p:grpSpPr>
        <p:sp>
          <p:nvSpPr>
            <p:cNvPr id="5" name="AutoShape 17"/>
            <p:cNvSpPr>
              <a:spLocks noChangeArrowheads="1"/>
            </p:cNvSpPr>
            <p:nvPr/>
          </p:nvSpPr>
          <p:spPr bwMode="auto">
            <a:xfrm>
              <a:off x="2909" y="3112"/>
              <a:ext cx="587" cy="29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1905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4353" name="Rectangle 67"/>
            <p:cNvSpPr>
              <a:spLocks noChangeArrowheads="1"/>
            </p:cNvSpPr>
            <p:nvPr/>
          </p:nvSpPr>
          <p:spPr bwMode="auto">
            <a:xfrm>
              <a:off x="2955" y="3280"/>
              <a:ext cx="557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/>
            <a:lstStyle/>
            <a:p>
              <a:pPr algn="ctr" defTabSz="806450" eaLnBrk="0" hangingPunct="0">
                <a:lnSpc>
                  <a:spcPct val="70000"/>
                </a:lnSpc>
              </a:pPr>
              <a:r>
                <a:rPr lang="ru-RU" sz="800" b="1">
                  <a:solidFill>
                    <a:srgbClr val="000000"/>
                  </a:solidFill>
                </a:rPr>
                <a:t>Исполнители работ по капремонту</a:t>
              </a:r>
              <a:endParaRPr lang="en-US" sz="800" b="1">
                <a:solidFill>
                  <a:srgbClr val="000000"/>
                </a:solidFill>
              </a:endParaRPr>
            </a:p>
          </p:txBody>
        </p:sp>
        <p:pic>
          <p:nvPicPr>
            <p:cNvPr id="54354" name="Picture 97" descr="Filename: j0433933.png&#10;Keywords: avatars, clipped images, &#10;construction ...&#10;File Size: 36 KB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24" y="2971"/>
              <a:ext cx="257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4280" name="Group 206"/>
          <p:cNvGrpSpPr>
            <a:grpSpLocks/>
          </p:cNvGrpSpPr>
          <p:nvPr/>
        </p:nvGrpSpPr>
        <p:grpSpPr bwMode="auto">
          <a:xfrm>
            <a:off x="7035800" y="3875088"/>
            <a:ext cx="927100" cy="631825"/>
            <a:chOff x="83" y="2327"/>
            <a:chExt cx="584" cy="398"/>
          </a:xfrm>
        </p:grpSpPr>
        <p:sp>
          <p:nvSpPr>
            <p:cNvPr id="6" name="AutoShape 17"/>
            <p:cNvSpPr>
              <a:spLocks noChangeArrowheads="1"/>
            </p:cNvSpPr>
            <p:nvPr/>
          </p:nvSpPr>
          <p:spPr bwMode="auto">
            <a:xfrm>
              <a:off x="96" y="2456"/>
              <a:ext cx="567" cy="269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1905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4350" name="Rectangle 67"/>
            <p:cNvSpPr>
              <a:spLocks noChangeArrowheads="1"/>
            </p:cNvSpPr>
            <p:nvPr/>
          </p:nvSpPr>
          <p:spPr bwMode="auto">
            <a:xfrm>
              <a:off x="83" y="2560"/>
              <a:ext cx="58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/>
            <a:lstStyle/>
            <a:p>
              <a:pPr algn="ctr" defTabSz="806450" eaLnBrk="0" hangingPunct="0">
                <a:lnSpc>
                  <a:spcPct val="70000"/>
                </a:lnSpc>
              </a:pPr>
              <a:r>
                <a:rPr lang="ru-RU" sz="800" b="1">
                  <a:solidFill>
                    <a:srgbClr val="000000"/>
                  </a:solidFill>
                </a:rPr>
                <a:t>Орган местного самоуправления</a:t>
              </a:r>
              <a:endParaRPr lang="en-US" sz="800" b="1">
                <a:solidFill>
                  <a:srgbClr val="000000"/>
                </a:solidFill>
              </a:endParaRPr>
            </a:p>
          </p:txBody>
        </p:sp>
        <p:pic>
          <p:nvPicPr>
            <p:cNvPr id="54351" name="Picture 40" descr="flag_i_gerb_rossii-1680x105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8" y="2327"/>
              <a:ext cx="269" cy="168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</p:grpSp>
      <p:grpSp>
        <p:nvGrpSpPr>
          <p:cNvPr id="54281" name="Group 197"/>
          <p:cNvGrpSpPr>
            <a:grpSpLocks/>
          </p:cNvGrpSpPr>
          <p:nvPr/>
        </p:nvGrpSpPr>
        <p:grpSpPr bwMode="auto">
          <a:xfrm>
            <a:off x="688975" y="3868738"/>
            <a:ext cx="931863" cy="665162"/>
            <a:chOff x="990" y="2077"/>
            <a:chExt cx="587" cy="419"/>
          </a:xfrm>
        </p:grpSpPr>
        <p:sp>
          <p:nvSpPr>
            <p:cNvPr id="7" name="AutoShape 17"/>
            <p:cNvSpPr>
              <a:spLocks noChangeArrowheads="1"/>
            </p:cNvSpPr>
            <p:nvPr/>
          </p:nvSpPr>
          <p:spPr bwMode="auto">
            <a:xfrm>
              <a:off x="990" y="2206"/>
              <a:ext cx="587" cy="29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1905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pic>
          <p:nvPicPr>
            <p:cNvPr id="54347" name="Picture 78" descr="cash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035" y="2077"/>
              <a:ext cx="214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48" name="Rectangle 67"/>
            <p:cNvSpPr>
              <a:spLocks noChangeArrowheads="1"/>
            </p:cNvSpPr>
            <p:nvPr/>
          </p:nvSpPr>
          <p:spPr bwMode="auto">
            <a:xfrm>
              <a:off x="1027" y="2329"/>
              <a:ext cx="550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/>
            <a:lstStyle/>
            <a:p>
              <a:pPr algn="ctr" defTabSz="806450" eaLnBrk="0" hangingPunct="0">
                <a:lnSpc>
                  <a:spcPct val="70000"/>
                </a:lnSpc>
              </a:pPr>
              <a:r>
                <a:rPr lang="ru-RU" sz="800" b="1">
                  <a:solidFill>
                    <a:srgbClr val="000000"/>
                  </a:solidFill>
                </a:rPr>
                <a:t>Расчетные центры</a:t>
              </a:r>
              <a:endParaRPr lang="en-US" sz="8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54282" name="Group 256"/>
          <p:cNvGrpSpPr>
            <a:grpSpLocks/>
          </p:cNvGrpSpPr>
          <p:nvPr/>
        </p:nvGrpSpPr>
        <p:grpSpPr bwMode="auto">
          <a:xfrm>
            <a:off x="619125" y="2633663"/>
            <a:ext cx="938213" cy="628650"/>
            <a:chOff x="365" y="1780"/>
            <a:chExt cx="591" cy="396"/>
          </a:xfrm>
        </p:grpSpPr>
        <p:sp>
          <p:nvSpPr>
            <p:cNvPr id="8" name="AutoShape 17"/>
            <p:cNvSpPr>
              <a:spLocks noChangeArrowheads="1"/>
            </p:cNvSpPr>
            <p:nvPr/>
          </p:nvSpPr>
          <p:spPr bwMode="auto">
            <a:xfrm>
              <a:off x="365" y="1896"/>
              <a:ext cx="586" cy="280"/>
            </a:xfrm>
            <a:prstGeom prst="roundRect">
              <a:avLst>
                <a:gd name="adj" fmla="val 16667"/>
              </a:avLst>
            </a:prstGeom>
            <a:solidFill>
              <a:srgbClr val="339966"/>
            </a:solidFill>
            <a:ln w="19050">
              <a:solidFill>
                <a:srgbClr val="00C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pic>
          <p:nvPicPr>
            <p:cNvPr id="54344" name="Picture 30" descr="bank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09" y="1780"/>
              <a:ext cx="226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45" name="Rectangle 67"/>
            <p:cNvSpPr>
              <a:spLocks noChangeArrowheads="1"/>
            </p:cNvSpPr>
            <p:nvPr/>
          </p:nvSpPr>
          <p:spPr bwMode="auto">
            <a:xfrm>
              <a:off x="406" y="1988"/>
              <a:ext cx="550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/>
            <a:lstStyle/>
            <a:p>
              <a:pPr algn="ctr" defTabSz="806450" eaLnBrk="0" hangingPunct="0">
                <a:lnSpc>
                  <a:spcPct val="70000"/>
                </a:lnSpc>
              </a:pPr>
              <a:r>
                <a:rPr lang="ru-RU" sz="800" b="1">
                  <a:solidFill>
                    <a:srgbClr val="000000"/>
                  </a:solidFill>
                </a:rPr>
                <a:t>Банки</a:t>
              </a:r>
              <a:endParaRPr lang="en-US" sz="8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54283" name="Group 193"/>
          <p:cNvGrpSpPr>
            <a:grpSpLocks/>
          </p:cNvGrpSpPr>
          <p:nvPr/>
        </p:nvGrpSpPr>
        <p:grpSpPr bwMode="auto">
          <a:xfrm>
            <a:off x="6345238" y="1808163"/>
            <a:ext cx="881062" cy="658812"/>
            <a:chOff x="1051" y="1451"/>
            <a:chExt cx="555" cy="415"/>
          </a:xfrm>
        </p:grpSpPr>
        <p:sp>
          <p:nvSpPr>
            <p:cNvPr id="9" name="AutoShape 17"/>
            <p:cNvSpPr>
              <a:spLocks noChangeArrowheads="1"/>
            </p:cNvSpPr>
            <p:nvPr/>
          </p:nvSpPr>
          <p:spPr bwMode="auto">
            <a:xfrm>
              <a:off x="1051" y="1597"/>
              <a:ext cx="555" cy="269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1905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pic>
          <p:nvPicPr>
            <p:cNvPr id="54341" name="Picture 183" descr="zhk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80" y="1451"/>
              <a:ext cx="228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42" name="Rectangle 67"/>
            <p:cNvSpPr>
              <a:spLocks noChangeArrowheads="1"/>
            </p:cNvSpPr>
            <p:nvPr/>
          </p:nvSpPr>
          <p:spPr bwMode="auto">
            <a:xfrm>
              <a:off x="1062" y="1691"/>
              <a:ext cx="517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/>
            <a:lstStyle/>
            <a:p>
              <a:pPr algn="ctr" defTabSz="806450" eaLnBrk="0" hangingPunct="0">
                <a:lnSpc>
                  <a:spcPct val="70000"/>
                </a:lnSpc>
              </a:pPr>
              <a:r>
                <a:rPr lang="ru-RU" sz="800" b="1">
                  <a:solidFill>
                    <a:srgbClr val="000000"/>
                  </a:solidFill>
                </a:rPr>
                <a:t>ГЖИ субъекта РФ</a:t>
              </a:r>
              <a:endParaRPr lang="en-US" sz="8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54284" name="Group 207"/>
          <p:cNvGrpSpPr>
            <a:grpSpLocks/>
          </p:cNvGrpSpPr>
          <p:nvPr/>
        </p:nvGrpSpPr>
        <p:grpSpPr bwMode="auto">
          <a:xfrm>
            <a:off x="4394200" y="1296988"/>
            <a:ext cx="900113" cy="631825"/>
            <a:chOff x="96" y="1802"/>
            <a:chExt cx="567" cy="398"/>
          </a:xfrm>
        </p:grpSpPr>
        <p:sp>
          <p:nvSpPr>
            <p:cNvPr id="10" name="AutoShape 17"/>
            <p:cNvSpPr>
              <a:spLocks noChangeArrowheads="1"/>
            </p:cNvSpPr>
            <p:nvPr/>
          </p:nvSpPr>
          <p:spPr bwMode="auto">
            <a:xfrm>
              <a:off x="96" y="1931"/>
              <a:ext cx="567" cy="269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1905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54338" name="Rectangle 67"/>
            <p:cNvSpPr>
              <a:spLocks noChangeArrowheads="1"/>
            </p:cNvSpPr>
            <p:nvPr/>
          </p:nvSpPr>
          <p:spPr bwMode="auto">
            <a:xfrm>
              <a:off x="140" y="2035"/>
              <a:ext cx="48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/>
            <a:lstStyle/>
            <a:p>
              <a:pPr algn="ctr" defTabSz="806450" eaLnBrk="0" hangingPunct="0">
                <a:lnSpc>
                  <a:spcPct val="70000"/>
                </a:lnSpc>
              </a:pPr>
              <a:r>
                <a:rPr lang="ru-RU" sz="800" b="1">
                  <a:solidFill>
                    <a:srgbClr val="000000"/>
                  </a:solidFill>
                </a:rPr>
                <a:t>ОГВ Субъекта РФ</a:t>
              </a:r>
              <a:endParaRPr lang="en-US" sz="800" b="1">
                <a:solidFill>
                  <a:srgbClr val="000000"/>
                </a:solidFill>
              </a:endParaRPr>
            </a:p>
          </p:txBody>
        </p:sp>
        <p:pic>
          <p:nvPicPr>
            <p:cNvPr id="54339" name="Picture 188" descr="flag_i_gerb_rossii-1680x105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8" y="1802"/>
              <a:ext cx="269" cy="168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</p:grpSp>
      <p:grpSp>
        <p:nvGrpSpPr>
          <p:cNvPr id="54285" name="Group 192"/>
          <p:cNvGrpSpPr>
            <a:grpSpLocks/>
          </p:cNvGrpSpPr>
          <p:nvPr/>
        </p:nvGrpSpPr>
        <p:grpSpPr bwMode="auto">
          <a:xfrm>
            <a:off x="3055938" y="1474788"/>
            <a:ext cx="709612" cy="639762"/>
            <a:chOff x="1362" y="768"/>
            <a:chExt cx="447" cy="403"/>
          </a:xfrm>
        </p:grpSpPr>
        <p:pic>
          <p:nvPicPr>
            <p:cNvPr id="54335" name="Picture 190" descr="gerb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450" y="768"/>
              <a:ext cx="29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36" name="Rectangle 67"/>
            <p:cNvSpPr>
              <a:spLocks noChangeArrowheads="1"/>
            </p:cNvSpPr>
            <p:nvPr/>
          </p:nvSpPr>
          <p:spPr bwMode="auto">
            <a:xfrm>
              <a:off x="1362" y="1043"/>
              <a:ext cx="447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/>
            <a:lstStyle/>
            <a:p>
              <a:pPr algn="ctr" defTabSz="806450" eaLnBrk="0" hangingPunct="0">
                <a:lnSpc>
                  <a:spcPct val="70000"/>
                </a:lnSpc>
              </a:pPr>
              <a:r>
                <a:rPr lang="ru-RU" sz="800" b="1">
                  <a:solidFill>
                    <a:srgbClr val="000000"/>
                  </a:solidFill>
                </a:rPr>
                <a:t>Минстрой РФ</a:t>
              </a:r>
              <a:endParaRPr lang="en-US" sz="8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54286" name="Group 209"/>
          <p:cNvGrpSpPr>
            <a:grpSpLocks/>
          </p:cNvGrpSpPr>
          <p:nvPr/>
        </p:nvGrpSpPr>
        <p:grpSpPr bwMode="auto">
          <a:xfrm>
            <a:off x="4719638" y="4071938"/>
            <a:ext cx="1150937" cy="715962"/>
            <a:chOff x="1474" y="3090"/>
            <a:chExt cx="725" cy="451"/>
          </a:xfrm>
        </p:grpSpPr>
        <p:grpSp>
          <p:nvGrpSpPr>
            <p:cNvPr id="54328" name="Group 205"/>
            <p:cNvGrpSpPr>
              <a:grpSpLocks/>
            </p:cNvGrpSpPr>
            <p:nvPr/>
          </p:nvGrpSpPr>
          <p:grpSpPr bwMode="auto">
            <a:xfrm>
              <a:off x="1474" y="3090"/>
              <a:ext cx="725" cy="349"/>
              <a:chOff x="3710" y="2823"/>
              <a:chExt cx="1021" cy="525"/>
            </a:xfrm>
          </p:grpSpPr>
          <p:sp>
            <p:nvSpPr>
              <p:cNvPr id="19655" name="Oval 199"/>
              <p:cNvSpPr>
                <a:spLocks noChangeArrowheads="1"/>
              </p:cNvSpPr>
              <p:nvPr/>
            </p:nvSpPr>
            <p:spPr bwMode="auto">
              <a:xfrm>
                <a:off x="3710" y="2823"/>
                <a:ext cx="1021" cy="52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grpSp>
            <p:nvGrpSpPr>
              <p:cNvPr id="54331" name="Group 119"/>
              <p:cNvGrpSpPr>
                <a:grpSpLocks/>
              </p:cNvGrpSpPr>
              <p:nvPr/>
            </p:nvGrpSpPr>
            <p:grpSpPr bwMode="auto">
              <a:xfrm>
                <a:off x="3873" y="2895"/>
                <a:ext cx="681" cy="329"/>
                <a:chOff x="2256" y="3648"/>
                <a:chExt cx="1200" cy="553"/>
              </a:xfrm>
            </p:grpSpPr>
            <p:pic>
              <p:nvPicPr>
                <p:cNvPr id="54332" name="Picture 120" descr="cloud_b"/>
                <p:cNvPicPr>
                  <a:picLocks noChangeAspect="1" noChangeArrowheads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2256" y="3648"/>
                  <a:ext cx="1200" cy="5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333" name="Picture 121"/>
                <p:cNvPicPr>
                  <a:picLocks noChangeAspect="1" noChangeArrowheads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2575" y="3840"/>
                  <a:ext cx="229" cy="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334" name="Picture 122"/>
                <p:cNvPicPr>
                  <a:picLocks noChangeAspect="1" noChangeArrowheads="1"/>
                </p:cNvPicPr>
                <p:nvPr/>
              </p:nvPicPr>
              <p:blipFill>
                <a:blip r:embed="rId1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2832" y="3744"/>
                  <a:ext cx="271" cy="2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54329" name="Rectangle 67"/>
            <p:cNvSpPr>
              <a:spLocks noChangeArrowheads="1"/>
            </p:cNvSpPr>
            <p:nvPr/>
          </p:nvSpPr>
          <p:spPr bwMode="auto">
            <a:xfrm>
              <a:off x="1520" y="3326"/>
              <a:ext cx="666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/>
            <a:lstStyle/>
            <a:p>
              <a:pPr algn="ctr" defTabSz="806450" eaLnBrk="0" hangingPunct="0">
                <a:lnSpc>
                  <a:spcPct val="70000"/>
                </a:lnSpc>
              </a:pPr>
              <a:r>
                <a:rPr lang="ru-RU" sz="800" b="1">
                  <a:solidFill>
                    <a:srgbClr val="000000"/>
                  </a:solidFill>
                </a:rPr>
                <a:t>Муниципальные и региональные информационные ресурсы ЖКХ</a:t>
              </a:r>
              <a:endParaRPr lang="en-US" sz="800" b="1">
                <a:solidFill>
                  <a:srgbClr val="000000"/>
                </a:solidFill>
              </a:endParaRPr>
            </a:p>
          </p:txBody>
        </p:sp>
      </p:grpSp>
      <p:sp>
        <p:nvSpPr>
          <p:cNvPr id="54287" name="AutoShape 215" descr="2Q=="/>
          <p:cNvSpPr>
            <a:spLocks noChangeAspect="1" noChangeArrowheads="1"/>
          </p:cNvSpPr>
          <p:nvPr/>
        </p:nvSpPr>
        <p:spPr bwMode="auto">
          <a:xfrm>
            <a:off x="1271588" y="400050"/>
            <a:ext cx="6619875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4288" name="Picture 217" descr="http://zhkhacker.ru/wp-content/uploads/2012/07/1323086012_402030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02488" y="2927350"/>
            <a:ext cx="49212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289" name="Group 219"/>
          <p:cNvGrpSpPr>
            <a:grpSpLocks/>
          </p:cNvGrpSpPr>
          <p:nvPr/>
        </p:nvGrpSpPr>
        <p:grpSpPr bwMode="auto">
          <a:xfrm>
            <a:off x="5248275" y="2740025"/>
            <a:ext cx="1150938" cy="554038"/>
            <a:chOff x="3710" y="2823"/>
            <a:chExt cx="1021" cy="525"/>
          </a:xfrm>
        </p:grpSpPr>
        <p:sp>
          <p:nvSpPr>
            <p:cNvPr id="19676" name="Oval 220"/>
            <p:cNvSpPr>
              <a:spLocks noChangeArrowheads="1"/>
            </p:cNvSpPr>
            <p:nvPr/>
          </p:nvSpPr>
          <p:spPr bwMode="auto">
            <a:xfrm>
              <a:off x="3710" y="2823"/>
              <a:ext cx="1021" cy="5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grpSp>
          <p:nvGrpSpPr>
            <p:cNvPr id="54324" name="Group 119"/>
            <p:cNvGrpSpPr>
              <a:grpSpLocks/>
            </p:cNvGrpSpPr>
            <p:nvPr/>
          </p:nvGrpSpPr>
          <p:grpSpPr bwMode="auto">
            <a:xfrm>
              <a:off x="3873" y="2895"/>
              <a:ext cx="681" cy="329"/>
              <a:chOff x="2256" y="3648"/>
              <a:chExt cx="1200" cy="553"/>
            </a:xfrm>
          </p:grpSpPr>
          <p:pic>
            <p:nvPicPr>
              <p:cNvPr id="54325" name="Picture 120" descr="cloud_b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2256" y="3648"/>
                <a:ext cx="1200" cy="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26" name="Picture 121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2575" y="3840"/>
                <a:ext cx="229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27" name="Picture 12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832" y="3744"/>
                <a:ext cx="271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4290" name="Rectangle 67"/>
          <p:cNvSpPr>
            <a:spLocks noChangeArrowheads="1"/>
          </p:cNvSpPr>
          <p:nvPr/>
        </p:nvSpPr>
        <p:spPr bwMode="auto">
          <a:xfrm>
            <a:off x="5330825" y="2962275"/>
            <a:ext cx="105727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800" b="1">
                <a:solidFill>
                  <a:srgbClr val="000000"/>
                </a:solidFill>
              </a:rPr>
              <a:t>ГИС ЖКХ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54291" name="Rectangle 67"/>
          <p:cNvSpPr>
            <a:spLocks noChangeArrowheads="1"/>
          </p:cNvSpPr>
          <p:nvPr/>
        </p:nvSpPr>
        <p:spPr bwMode="auto">
          <a:xfrm>
            <a:off x="3263900" y="3471863"/>
            <a:ext cx="179705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000" b="1" i="1">
                <a:solidFill>
                  <a:srgbClr val="000000"/>
                </a:solidFill>
              </a:rPr>
              <a:t>Информационное взаимодействие</a:t>
            </a:r>
            <a:endParaRPr lang="en-US" sz="1000" b="1" i="1">
              <a:solidFill>
                <a:srgbClr val="000000"/>
              </a:solidFill>
            </a:endParaRPr>
          </a:p>
        </p:txBody>
      </p:sp>
      <p:sp>
        <p:nvSpPr>
          <p:cNvPr id="54292" name="Rectangle 67"/>
          <p:cNvSpPr>
            <a:spLocks noChangeArrowheads="1"/>
          </p:cNvSpPr>
          <p:nvPr/>
        </p:nvSpPr>
        <p:spPr bwMode="auto">
          <a:xfrm>
            <a:off x="3344863" y="4884738"/>
            <a:ext cx="179705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000" b="1" i="1">
                <a:solidFill>
                  <a:srgbClr val="000000"/>
                </a:solidFill>
              </a:rPr>
              <a:t>Организационное взаимодействие</a:t>
            </a:r>
            <a:endParaRPr lang="en-US" sz="1000" b="1" i="1">
              <a:solidFill>
                <a:srgbClr val="000000"/>
              </a:solidFill>
            </a:endParaRPr>
          </a:p>
        </p:txBody>
      </p:sp>
      <p:pic>
        <p:nvPicPr>
          <p:cNvPr id="54293" name="Picture 235" descr="http://mse-kbr.ru/wp-content/themes/mse/images/gos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978150" y="2463800"/>
            <a:ext cx="439738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94" name="Rectangle 67"/>
          <p:cNvSpPr>
            <a:spLocks noChangeArrowheads="1"/>
          </p:cNvSpPr>
          <p:nvPr/>
        </p:nvSpPr>
        <p:spPr bwMode="auto">
          <a:xfrm>
            <a:off x="2774950" y="2962275"/>
            <a:ext cx="105727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800" b="1">
                <a:solidFill>
                  <a:srgbClr val="000000"/>
                </a:solidFill>
              </a:rPr>
              <a:t>Портал государственных и муниципальных услуг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54295" name="Rectangle 67"/>
          <p:cNvSpPr>
            <a:spLocks noChangeArrowheads="1"/>
          </p:cNvSpPr>
          <p:nvPr/>
        </p:nvSpPr>
        <p:spPr bwMode="auto">
          <a:xfrm>
            <a:off x="7175500" y="3284538"/>
            <a:ext cx="105727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800" b="1">
                <a:solidFill>
                  <a:srgbClr val="000000"/>
                </a:solidFill>
              </a:rPr>
              <a:t>Фонд реформирования ЖКХ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54296" name="Rectangle 67"/>
          <p:cNvSpPr>
            <a:spLocks noChangeArrowheads="1"/>
          </p:cNvSpPr>
          <p:nvPr/>
        </p:nvSpPr>
        <p:spPr bwMode="auto">
          <a:xfrm>
            <a:off x="3059113" y="1092200"/>
            <a:ext cx="105727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806450" eaLnBrk="0" hangingPunct="0">
              <a:lnSpc>
                <a:spcPct val="70000"/>
              </a:lnSpc>
            </a:pPr>
            <a:r>
              <a:rPr lang="ru-RU" sz="800">
                <a:solidFill>
                  <a:srgbClr val="000000"/>
                </a:solidFill>
              </a:rPr>
              <a:t>Регулирование сферы ЖКХ</a:t>
            </a: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54297" name="Rectangle 67"/>
          <p:cNvSpPr>
            <a:spLocks noChangeArrowheads="1"/>
          </p:cNvSpPr>
          <p:nvPr/>
        </p:nvSpPr>
        <p:spPr bwMode="auto">
          <a:xfrm>
            <a:off x="7724775" y="2847975"/>
            <a:ext cx="141922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806450" eaLnBrk="0" hangingPunct="0">
              <a:lnSpc>
                <a:spcPct val="70000"/>
              </a:lnSpc>
            </a:pPr>
            <a:r>
              <a:rPr lang="ru-RU" sz="800">
                <a:solidFill>
                  <a:srgbClr val="000000"/>
                </a:solidFill>
              </a:rPr>
              <a:t>Реализация программ переселения из аварийного жилого фонда</a:t>
            </a:r>
            <a:endParaRPr lang="en-US" sz="800">
              <a:solidFill>
                <a:srgbClr val="000000"/>
              </a:solidFill>
            </a:endParaRPr>
          </a:p>
        </p:txBody>
      </p:sp>
      <p:grpSp>
        <p:nvGrpSpPr>
          <p:cNvPr id="54298" name="Group 241"/>
          <p:cNvGrpSpPr>
            <a:grpSpLocks/>
          </p:cNvGrpSpPr>
          <p:nvPr/>
        </p:nvGrpSpPr>
        <p:grpSpPr bwMode="auto">
          <a:xfrm>
            <a:off x="2528888" y="3990975"/>
            <a:ext cx="1150937" cy="554038"/>
            <a:chOff x="3710" y="2823"/>
            <a:chExt cx="1021" cy="525"/>
          </a:xfrm>
        </p:grpSpPr>
        <p:sp>
          <p:nvSpPr>
            <p:cNvPr id="19698" name="Oval 242"/>
            <p:cNvSpPr>
              <a:spLocks noChangeArrowheads="1"/>
            </p:cNvSpPr>
            <p:nvPr/>
          </p:nvSpPr>
          <p:spPr bwMode="auto">
            <a:xfrm>
              <a:off x="3710" y="2823"/>
              <a:ext cx="1021" cy="5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grpSp>
          <p:nvGrpSpPr>
            <p:cNvPr id="54319" name="Group 119"/>
            <p:cNvGrpSpPr>
              <a:grpSpLocks/>
            </p:cNvGrpSpPr>
            <p:nvPr/>
          </p:nvGrpSpPr>
          <p:grpSpPr bwMode="auto">
            <a:xfrm>
              <a:off x="3873" y="2895"/>
              <a:ext cx="681" cy="329"/>
              <a:chOff x="2256" y="3648"/>
              <a:chExt cx="1200" cy="553"/>
            </a:xfrm>
          </p:grpSpPr>
          <p:pic>
            <p:nvPicPr>
              <p:cNvPr id="54320" name="Picture 120" descr="cloud_b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2256" y="3648"/>
                <a:ext cx="1200" cy="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21" name="Picture 121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2575" y="3840"/>
                <a:ext cx="229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22" name="Picture 12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832" y="3744"/>
                <a:ext cx="271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4299" name="Rectangle 67"/>
          <p:cNvSpPr>
            <a:spLocks noChangeArrowheads="1"/>
          </p:cNvSpPr>
          <p:nvPr/>
        </p:nvSpPr>
        <p:spPr bwMode="auto">
          <a:xfrm>
            <a:off x="2592388" y="4275138"/>
            <a:ext cx="105727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800" b="1">
                <a:solidFill>
                  <a:srgbClr val="000000"/>
                </a:solidFill>
              </a:rPr>
              <a:t>Информационные системы ЖКХ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54300" name="Rectangle 67"/>
          <p:cNvSpPr>
            <a:spLocks noChangeArrowheads="1"/>
          </p:cNvSpPr>
          <p:nvPr/>
        </p:nvSpPr>
        <p:spPr bwMode="auto">
          <a:xfrm>
            <a:off x="4859338" y="1860550"/>
            <a:ext cx="141922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806450" eaLnBrk="0" hangingPunct="0">
              <a:lnSpc>
                <a:spcPct val="70000"/>
              </a:lnSpc>
            </a:pPr>
            <a:r>
              <a:rPr lang="ru-RU" sz="800">
                <a:solidFill>
                  <a:srgbClr val="000000"/>
                </a:solidFill>
              </a:rPr>
              <a:t>Реализация программ капитального ремонта</a:t>
            </a: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54301" name="Rectangle 67"/>
          <p:cNvSpPr>
            <a:spLocks noChangeArrowheads="1"/>
          </p:cNvSpPr>
          <p:nvPr/>
        </p:nvSpPr>
        <p:spPr bwMode="auto">
          <a:xfrm>
            <a:off x="6672263" y="2343150"/>
            <a:ext cx="141922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806450" eaLnBrk="0" hangingPunct="0">
              <a:lnSpc>
                <a:spcPct val="70000"/>
              </a:lnSpc>
            </a:pPr>
            <a:r>
              <a:rPr lang="ru-RU" sz="800">
                <a:solidFill>
                  <a:srgbClr val="000000"/>
                </a:solidFill>
              </a:rPr>
              <a:t>Контроль в сфере ЖКХ</a:t>
            </a: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54302" name="Rectangle 67"/>
          <p:cNvSpPr>
            <a:spLocks noChangeArrowheads="1"/>
          </p:cNvSpPr>
          <p:nvPr/>
        </p:nvSpPr>
        <p:spPr bwMode="auto">
          <a:xfrm>
            <a:off x="825500" y="1281113"/>
            <a:ext cx="160178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806450" eaLnBrk="0" hangingPunct="0">
              <a:lnSpc>
                <a:spcPct val="70000"/>
              </a:lnSpc>
            </a:pPr>
            <a:r>
              <a:rPr lang="ru-RU" sz="800">
                <a:solidFill>
                  <a:srgbClr val="000000"/>
                </a:solidFill>
              </a:rPr>
              <a:t>Решение о форме участия в программе КР, платежи за капремонт, обращения о состоянии жилого фонда и др.</a:t>
            </a: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54303" name="Rectangle 67"/>
          <p:cNvSpPr>
            <a:spLocks noChangeArrowheads="1"/>
          </p:cNvSpPr>
          <p:nvPr/>
        </p:nvSpPr>
        <p:spPr bwMode="auto">
          <a:xfrm>
            <a:off x="7491413" y="4603750"/>
            <a:ext cx="165258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806450" eaLnBrk="0" hangingPunct="0">
              <a:lnSpc>
                <a:spcPct val="70000"/>
              </a:lnSpc>
            </a:pPr>
            <a:r>
              <a:rPr lang="ru-RU" sz="800">
                <a:solidFill>
                  <a:srgbClr val="000000"/>
                </a:solidFill>
              </a:rPr>
              <a:t>Реализация программ капитального ремонта, формирование муниципальных информационных ресурсов</a:t>
            </a: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54304" name="Rectangle 67"/>
          <p:cNvSpPr>
            <a:spLocks noChangeArrowheads="1"/>
          </p:cNvSpPr>
          <p:nvPr/>
        </p:nvSpPr>
        <p:spPr bwMode="auto">
          <a:xfrm>
            <a:off x="319088" y="3429000"/>
            <a:ext cx="10366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800" b="1">
                <a:solidFill>
                  <a:srgbClr val="000000"/>
                </a:solidFill>
              </a:rPr>
              <a:t>Обслуживание счетов капстроительства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54305" name="Rectangle 67"/>
          <p:cNvSpPr>
            <a:spLocks noChangeArrowheads="1"/>
          </p:cNvSpPr>
          <p:nvPr/>
        </p:nvSpPr>
        <p:spPr bwMode="auto">
          <a:xfrm>
            <a:off x="144463" y="4689475"/>
            <a:ext cx="14239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800" b="1">
                <a:solidFill>
                  <a:srgbClr val="000000"/>
                </a:solidFill>
              </a:rPr>
              <a:t>Проведение расчетов, выполнение функций платежного агента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54306" name="Rectangle 67"/>
          <p:cNvSpPr>
            <a:spLocks noChangeArrowheads="1"/>
          </p:cNvSpPr>
          <p:nvPr/>
        </p:nvSpPr>
        <p:spPr bwMode="auto">
          <a:xfrm>
            <a:off x="1160463" y="5553075"/>
            <a:ext cx="14239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800" b="1">
                <a:solidFill>
                  <a:srgbClr val="000000"/>
                </a:solidFill>
              </a:rPr>
              <a:t>Управление средствами фонда капремонта, отчет о ходе капремонта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54307" name="Rectangle 67"/>
          <p:cNvSpPr>
            <a:spLocks noChangeArrowheads="1"/>
          </p:cNvSpPr>
          <p:nvPr/>
        </p:nvSpPr>
        <p:spPr bwMode="auto">
          <a:xfrm>
            <a:off x="2705100" y="5991225"/>
            <a:ext cx="14239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800" b="1">
                <a:solidFill>
                  <a:srgbClr val="000000"/>
                </a:solidFill>
              </a:rPr>
              <a:t>Выполнение подрядных работ по капремонту 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54308" name="Rectangle 67"/>
          <p:cNvSpPr>
            <a:spLocks noChangeArrowheads="1"/>
          </p:cNvSpPr>
          <p:nvPr/>
        </p:nvSpPr>
        <p:spPr bwMode="auto">
          <a:xfrm>
            <a:off x="4340225" y="5900738"/>
            <a:ext cx="1798638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800" b="1">
                <a:solidFill>
                  <a:srgbClr val="000000"/>
                </a:solidFill>
              </a:rPr>
              <a:t>Управление МКД</a:t>
            </a:r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54309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ЗАО "Группа компаний СТАРТ"</a:t>
            </a:r>
          </a:p>
        </p:txBody>
      </p:sp>
      <p:sp>
        <p:nvSpPr>
          <p:cNvPr id="5431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5D71442-CA96-4A0C-BC7F-0526EC91EE59}" type="slidenum">
              <a:rPr lang="ru-RU" smtClean="0"/>
              <a:pPr/>
              <a:t>19</a:t>
            </a:fld>
            <a:endParaRPr lang="ru-RU" smtClean="0"/>
          </a:p>
        </p:txBody>
      </p:sp>
      <p:sp>
        <p:nvSpPr>
          <p:cNvPr id="94" name="AutoShape 17"/>
          <p:cNvSpPr>
            <a:spLocks noChangeArrowheads="1"/>
          </p:cNvSpPr>
          <p:nvPr/>
        </p:nvSpPr>
        <p:spPr bwMode="auto">
          <a:xfrm>
            <a:off x="6138863" y="5189538"/>
            <a:ext cx="931862" cy="460375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sp>
        <p:nvSpPr>
          <p:cNvPr id="54312" name="Rectangle 67"/>
          <p:cNvSpPr>
            <a:spLocks noChangeArrowheads="1"/>
          </p:cNvSpPr>
          <p:nvPr/>
        </p:nvSpPr>
        <p:spPr bwMode="auto">
          <a:xfrm>
            <a:off x="5884863" y="5595938"/>
            <a:ext cx="156210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800" b="1">
                <a:solidFill>
                  <a:srgbClr val="000000"/>
                </a:solidFill>
              </a:rPr>
              <a:t>Ресурсоснабжающие организации</a:t>
            </a:r>
            <a:endParaRPr lang="en-US" sz="800" b="1">
              <a:solidFill>
                <a:srgbClr val="000000"/>
              </a:solidFill>
            </a:endParaRPr>
          </a:p>
        </p:txBody>
      </p:sp>
      <p:grpSp>
        <p:nvGrpSpPr>
          <p:cNvPr id="54313" name="Group 18"/>
          <p:cNvGrpSpPr>
            <a:grpSpLocks/>
          </p:cNvGrpSpPr>
          <p:nvPr/>
        </p:nvGrpSpPr>
        <p:grpSpPr bwMode="auto">
          <a:xfrm>
            <a:off x="6365875" y="5029200"/>
            <a:ext cx="500063" cy="442913"/>
            <a:chOff x="4764" y="1009"/>
            <a:chExt cx="263" cy="304"/>
          </a:xfrm>
        </p:grpSpPr>
        <p:pic>
          <p:nvPicPr>
            <p:cNvPr id="54314" name="Picture 53"/>
            <p:cNvPicPr>
              <a:picLocks noChangeAspect="1" noChangeArrowheads="1"/>
            </p:cNvPicPr>
            <p:nvPr/>
          </p:nvPicPr>
          <p:blipFill>
            <a:blip r:embed="rId17"/>
            <a:srcRect r="1639" b="6165"/>
            <a:stretch>
              <a:fillRect/>
            </a:stretch>
          </p:blipFill>
          <p:spPr bwMode="auto">
            <a:xfrm>
              <a:off x="4907" y="1176"/>
              <a:ext cx="120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315" name="Picture 54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766" y="1011"/>
              <a:ext cx="116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316" name="Picture 55"/>
            <p:cNvPicPr>
              <a:picLocks noChangeAspect="1" noChangeArrowheads="1"/>
            </p:cNvPicPr>
            <p:nvPr/>
          </p:nvPicPr>
          <p:blipFill>
            <a:blip r:embed="rId19"/>
            <a:srcRect r="2563" b="4828"/>
            <a:stretch>
              <a:fillRect/>
            </a:stretch>
          </p:blipFill>
          <p:spPr bwMode="auto">
            <a:xfrm>
              <a:off x="4909" y="1009"/>
              <a:ext cx="114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317" name="Picture 56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4764" y="1175"/>
              <a:ext cx="119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Группа компаний СТАРТ</a:t>
            </a:r>
          </a:p>
        </p:txBody>
      </p:sp>
      <p:sp>
        <p:nvSpPr>
          <p:cNvPr id="17410" name="Дата 3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0D4B5473-79C5-4220-B2DB-FC48C3B27936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17411" name="Номер слайда 5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1A39CB85-473E-46E5-A6CC-BA00524E9156}" type="slidenum">
              <a:rPr lang="ru-RU" sz="1200">
                <a:solidFill>
                  <a:srgbClr val="006600"/>
                </a:solidFill>
              </a:rPr>
              <a:pPr algn="r"/>
              <a:t>2</a:t>
            </a:fld>
            <a:endParaRPr lang="ru-RU" sz="1200">
              <a:solidFill>
                <a:srgbClr val="006600"/>
              </a:solidFill>
            </a:endParaRPr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14313" y="188913"/>
            <a:ext cx="8526462" cy="576262"/>
          </a:xfrm>
          <a:noFill/>
        </p:spPr>
        <p:txBody>
          <a:bodyPr/>
          <a:lstStyle/>
          <a:p>
            <a:pPr algn="l">
              <a:defRPr/>
            </a:pPr>
            <a:r>
              <a:rPr lang="ru-RU" sz="2000" dirty="0" smtClean="0"/>
              <a:t>Новый взгляд на решение проблем реформирования ЖКХ</a:t>
            </a:r>
          </a:p>
        </p:txBody>
      </p:sp>
      <p:sp>
        <p:nvSpPr>
          <p:cNvPr id="17413" name="Прямоугольник 12"/>
          <p:cNvSpPr>
            <a:spLocks noChangeArrowheads="1"/>
          </p:cNvSpPr>
          <p:nvPr/>
        </p:nvSpPr>
        <p:spPr bwMode="auto">
          <a:xfrm>
            <a:off x="2838450" y="1103313"/>
            <a:ext cx="6099175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/>
              <a:t>Невозможно решить проблему на том же уровне, на котором она возникла. Нужно стать выше этой проблемы, поднявшись на следующий уровень. </a:t>
            </a:r>
          </a:p>
          <a:p>
            <a:endParaRPr lang="ru-RU" sz="1000" b="1"/>
          </a:p>
          <a:p>
            <a:pPr algn="r"/>
            <a:r>
              <a:rPr lang="ru-RU" b="1" i="1"/>
              <a:t>Альберт Эйнштейн</a:t>
            </a:r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3"/>
          <a:srcRect t="4489" b="24971"/>
          <a:stretch>
            <a:fillRect/>
          </a:stretch>
        </p:blipFill>
        <p:spPr bwMode="auto">
          <a:xfrm>
            <a:off x="1674813" y="2536825"/>
            <a:ext cx="5807075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7"/>
          <p:cNvSpPr txBox="1">
            <a:spLocks noChangeArrowheads="1"/>
          </p:cNvSpPr>
          <p:nvPr/>
        </p:nvSpPr>
        <p:spPr bwMode="auto">
          <a:xfrm>
            <a:off x="4516438" y="2825750"/>
            <a:ext cx="9175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ru-RU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ИКТ</a:t>
            </a:r>
          </a:p>
        </p:txBody>
      </p:sp>
      <p:pic>
        <p:nvPicPr>
          <p:cNvPr id="17416" name="Picture 15" descr="http://thumb9.shutterstock.com/display_pic_with_logo/680374/274606922/stock-vector-isometric-building-urban-city-boxes-from-cube-isometric-city-map-on-cube-base-vector-illustrator-27460692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4005"/>
          <a:stretch>
            <a:fillRect/>
          </a:stretch>
        </p:blipFill>
        <p:spPr bwMode="auto">
          <a:xfrm>
            <a:off x="708025" y="4624388"/>
            <a:ext cx="743585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2119313" y="4930775"/>
            <a:ext cx="9175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ru-RU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ЖКХ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F62012C-43F7-490C-9FF3-648D3AD74D03}" type="datetime1">
              <a:rPr lang="ru-RU" smtClean="0"/>
              <a:pPr/>
              <a:t>27.10.2015</a:t>
            </a:fld>
            <a:endParaRPr lang="ru-RU" smtClean="0"/>
          </a:p>
        </p:txBody>
      </p:sp>
      <p:sp>
        <p:nvSpPr>
          <p:cNvPr id="56322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ЗАО "Группа компаний СТАРТ"</a:t>
            </a:r>
          </a:p>
        </p:txBody>
      </p:sp>
      <p:sp>
        <p:nvSpPr>
          <p:cNvPr id="5632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2399C12-E1D3-4809-9E11-9D2B74EEB9D6}" type="slidenum">
              <a:rPr lang="ru-RU" smtClean="0"/>
              <a:pPr/>
              <a:t>20</a:t>
            </a:fld>
            <a:endParaRPr lang="ru-RU" smtClean="0"/>
          </a:p>
        </p:txBody>
      </p:sp>
      <p:sp>
        <p:nvSpPr>
          <p:cNvPr id="363535" name="Rectangle 1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ru-RU" sz="2000" dirty="0" smtClean="0"/>
              <a:t>Формирование информационного пространства ЖКХ</a:t>
            </a:r>
          </a:p>
        </p:txBody>
      </p:sp>
      <p:pic>
        <p:nvPicPr>
          <p:cNvPr id="56325" name="Picture 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988" y="979488"/>
            <a:ext cx="7877175" cy="5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4A17C248-8FAE-440F-8BDF-039E2668D545}" type="datetime1">
              <a:rPr lang="ru-RU" smtClean="0"/>
              <a:pPr/>
              <a:t>27.10.2015</a:t>
            </a:fld>
            <a:endParaRPr lang="ru-RU" smtClean="0"/>
          </a:p>
        </p:txBody>
      </p:sp>
      <p:sp>
        <p:nvSpPr>
          <p:cNvPr id="58370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ЗАО "Группа компаний СТАРТ"</a:t>
            </a:r>
          </a:p>
        </p:txBody>
      </p:sp>
      <p:sp>
        <p:nvSpPr>
          <p:cNvPr id="5837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F61805E-A2B2-4A86-9BA2-CF1F77BCA9AE}" type="slidenum">
              <a:rPr lang="ru-RU" smtClean="0"/>
              <a:pPr/>
              <a:t>21</a:t>
            </a:fld>
            <a:endParaRPr lang="ru-RU" smtClean="0"/>
          </a:p>
        </p:txBody>
      </p:sp>
      <p:sp>
        <p:nvSpPr>
          <p:cNvPr id="58372" name="Дата 2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AECB3CED-BABD-4884-AAB8-113FE19003CD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58373" name="Нижний колонтитул 3"/>
          <p:cNvSpPr txBox="1">
            <a:spLocks noGrp="1"/>
          </p:cNvSpPr>
          <p:nvPr/>
        </p:nvSpPr>
        <p:spPr bwMode="auto">
          <a:xfrm>
            <a:off x="1835150" y="6453188"/>
            <a:ext cx="58324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200">
                <a:solidFill>
                  <a:srgbClr val="006600"/>
                </a:solidFill>
              </a:rPr>
              <a:t>ЗАО "Группа компаний СТАРТ"</a:t>
            </a:r>
          </a:p>
        </p:txBody>
      </p:sp>
      <p:sp>
        <p:nvSpPr>
          <p:cNvPr id="58374" name="Номер слайда 4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03E9B4E6-5B30-46AF-858E-0EACAB7F738D}" type="slidenum">
              <a:rPr lang="ru-RU" sz="1200">
                <a:solidFill>
                  <a:srgbClr val="006600"/>
                </a:solidFill>
              </a:rPr>
              <a:pPr algn="r"/>
              <a:t>21</a:t>
            </a:fld>
            <a:endParaRPr lang="ru-RU" sz="1200">
              <a:solidFill>
                <a:srgbClr val="006600"/>
              </a:solidFill>
            </a:endParaRPr>
          </a:p>
        </p:txBody>
      </p:sp>
      <p:sp>
        <p:nvSpPr>
          <p:cNvPr id="19558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>
              <a:defRPr/>
            </a:pPr>
            <a:r>
              <a:rPr lang="ru-RU" sz="2000" smtClean="0"/>
              <a:t>Уровни единого информационного пространства ЖКХ</a:t>
            </a:r>
          </a:p>
        </p:txBody>
      </p:sp>
      <p:sp>
        <p:nvSpPr>
          <p:cNvPr id="58376" name="Rectangle 5"/>
          <p:cNvSpPr>
            <a:spLocks noChangeArrowheads="1"/>
          </p:cNvSpPr>
          <p:nvPr/>
        </p:nvSpPr>
        <p:spPr bwMode="auto">
          <a:xfrm>
            <a:off x="903288" y="6232525"/>
            <a:ext cx="5570537" cy="625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7" name="AutoShape 504"/>
          <p:cNvSpPr>
            <a:spLocks noChangeArrowheads="1"/>
          </p:cNvSpPr>
          <p:nvPr/>
        </p:nvSpPr>
        <p:spPr bwMode="auto">
          <a:xfrm rot="-3419559">
            <a:off x="2376488" y="4632325"/>
            <a:ext cx="974725" cy="1844675"/>
          </a:xfrm>
          <a:prstGeom prst="moon">
            <a:avLst>
              <a:gd name="adj" fmla="val 70870"/>
            </a:avLst>
          </a:prstGeom>
          <a:solidFill>
            <a:srgbClr val="FAACA4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8" name="AutoShape 4"/>
          <p:cNvSpPr>
            <a:spLocks noChangeArrowheads="1"/>
          </p:cNvSpPr>
          <p:nvPr/>
        </p:nvSpPr>
        <p:spPr bwMode="auto">
          <a:xfrm rot="5400000">
            <a:off x="523082" y="2377281"/>
            <a:ext cx="2508250" cy="611187"/>
          </a:xfrm>
          <a:prstGeom prst="leftRightArrow">
            <a:avLst>
              <a:gd name="adj1" fmla="val 58787"/>
              <a:gd name="adj2" fmla="val 102521"/>
            </a:avLst>
          </a:prstGeom>
          <a:solidFill>
            <a:srgbClr val="FAACA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Oval 102"/>
          <p:cNvSpPr>
            <a:spLocks noChangeArrowheads="1"/>
          </p:cNvSpPr>
          <p:nvPr/>
        </p:nvSpPr>
        <p:spPr bwMode="auto">
          <a:xfrm flipH="1">
            <a:off x="1906588" y="1387475"/>
            <a:ext cx="2301875" cy="360363"/>
          </a:xfrm>
          <a:prstGeom prst="ellipse">
            <a:avLst/>
          </a:prstGeom>
          <a:solidFill>
            <a:srgbClr val="CCFFCC"/>
          </a:solidFill>
          <a:ln w="12700">
            <a:noFill/>
            <a:round/>
            <a:headEnd/>
            <a:tailEnd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</p:spPr>
        <p:txBody>
          <a:bodyPr wrap="none" lIns="89611" tIns="44806" rIns="89611" bIns="44806" anchor="ctr"/>
          <a:lstStyle/>
          <a:p>
            <a:pPr defTabSz="895350">
              <a:defRPr/>
            </a:pPr>
            <a:endParaRPr lang="ru-RU" sz="1600">
              <a:cs typeface="Arial" charset="0"/>
            </a:endParaRPr>
          </a:p>
        </p:txBody>
      </p:sp>
      <p:sp>
        <p:nvSpPr>
          <p:cNvPr id="23" name="Oval 102"/>
          <p:cNvSpPr>
            <a:spLocks noChangeArrowheads="1"/>
          </p:cNvSpPr>
          <p:nvPr/>
        </p:nvSpPr>
        <p:spPr bwMode="auto">
          <a:xfrm flipH="1">
            <a:off x="1476375" y="5595938"/>
            <a:ext cx="5818188" cy="1079500"/>
          </a:xfrm>
          <a:prstGeom prst="ellipse">
            <a:avLst/>
          </a:prstGeom>
          <a:solidFill>
            <a:srgbClr val="CCFFCC"/>
          </a:solidFill>
          <a:ln w="12700">
            <a:noFill/>
            <a:round/>
            <a:headEnd/>
            <a:tailEnd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</p:spPr>
        <p:txBody>
          <a:bodyPr wrap="none" lIns="89611" tIns="44806" rIns="89611" bIns="44806" anchor="ctr"/>
          <a:lstStyle/>
          <a:p>
            <a:pPr defTabSz="895350">
              <a:defRPr/>
            </a:pPr>
            <a:endParaRPr lang="ru-RU" sz="1600">
              <a:cs typeface="Arial" charset="0"/>
            </a:endParaRPr>
          </a:p>
        </p:txBody>
      </p:sp>
      <p:sp>
        <p:nvSpPr>
          <p:cNvPr id="2" name="Oval 102"/>
          <p:cNvSpPr>
            <a:spLocks noChangeArrowheads="1"/>
          </p:cNvSpPr>
          <p:nvPr/>
        </p:nvSpPr>
        <p:spPr bwMode="auto">
          <a:xfrm flipH="1">
            <a:off x="1438275" y="3952875"/>
            <a:ext cx="5400675" cy="1081088"/>
          </a:xfrm>
          <a:prstGeom prst="ellipse">
            <a:avLst/>
          </a:prstGeom>
          <a:solidFill>
            <a:srgbClr val="CCFFCC"/>
          </a:solidFill>
          <a:ln w="12700">
            <a:noFill/>
            <a:round/>
            <a:headEnd/>
            <a:tailEnd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</p:spPr>
        <p:txBody>
          <a:bodyPr wrap="none" lIns="89611" tIns="44806" rIns="89611" bIns="44806" anchor="ctr"/>
          <a:lstStyle/>
          <a:p>
            <a:pPr defTabSz="895350">
              <a:defRPr/>
            </a:pPr>
            <a:endParaRPr lang="ru-RU" sz="1600">
              <a:cs typeface="Arial" charset="0"/>
            </a:endParaRPr>
          </a:p>
        </p:txBody>
      </p:sp>
      <p:sp>
        <p:nvSpPr>
          <p:cNvPr id="3" name="Oval 102"/>
          <p:cNvSpPr>
            <a:spLocks noChangeArrowheads="1"/>
          </p:cNvSpPr>
          <p:nvPr/>
        </p:nvSpPr>
        <p:spPr bwMode="auto">
          <a:xfrm flipH="1">
            <a:off x="1712913" y="2349500"/>
            <a:ext cx="3181350" cy="649288"/>
          </a:xfrm>
          <a:prstGeom prst="ellipse">
            <a:avLst/>
          </a:prstGeom>
          <a:solidFill>
            <a:srgbClr val="CCFFCC"/>
          </a:solidFill>
          <a:ln w="12700">
            <a:noFill/>
            <a:round/>
            <a:headEnd/>
            <a:tailEnd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</p:spPr>
        <p:txBody>
          <a:bodyPr wrap="none" lIns="89611" tIns="44806" rIns="89611" bIns="44806" anchor="ctr"/>
          <a:lstStyle/>
          <a:p>
            <a:pPr defTabSz="895350">
              <a:defRPr/>
            </a:pPr>
            <a:endParaRPr lang="ru-RU" sz="1600">
              <a:cs typeface="Arial" charset="0"/>
            </a:endParaRPr>
          </a:p>
        </p:txBody>
      </p:sp>
      <p:grpSp>
        <p:nvGrpSpPr>
          <p:cNvPr id="58383" name="Group 59"/>
          <p:cNvGrpSpPr>
            <a:grpSpLocks/>
          </p:cNvGrpSpPr>
          <p:nvPr/>
        </p:nvGrpSpPr>
        <p:grpSpPr bwMode="auto">
          <a:xfrm>
            <a:off x="5426075" y="3673475"/>
            <a:ext cx="576263" cy="576263"/>
            <a:chOff x="667" y="3306"/>
            <a:chExt cx="843" cy="604"/>
          </a:xfrm>
        </p:grpSpPr>
        <p:sp>
          <p:nvSpPr>
            <p:cNvPr id="58501" name="AutoShape 60"/>
            <p:cNvSpPr>
              <a:spLocks noChangeArrowheads="1"/>
            </p:cNvSpPr>
            <p:nvPr/>
          </p:nvSpPr>
          <p:spPr bwMode="auto">
            <a:xfrm>
              <a:off x="667" y="3306"/>
              <a:ext cx="843" cy="604"/>
            </a:xfrm>
            <a:prstGeom prst="flowChartAlternateProcess">
              <a:avLst/>
            </a:prstGeom>
            <a:solidFill>
              <a:srgbClr val="FFFFFF"/>
            </a:solidFill>
            <a:ln w="28575">
              <a:solidFill>
                <a:srgbClr val="333399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58502" name="Picture 61" descr="Genesys Diagram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00"/>
                </a:clrFrom>
                <a:clrTo>
                  <a:srgbClr val="FFFF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3" y="3399"/>
              <a:ext cx="178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503" name="Picture 62" descr="Genesys Diagram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00"/>
                </a:clrFrom>
                <a:clrTo>
                  <a:srgbClr val="FFFF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32" y="3507"/>
              <a:ext cx="179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504" name="Picture 63" descr="Genesys Diagram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00"/>
                </a:clrFrom>
                <a:clrTo>
                  <a:srgbClr val="FFFF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40" y="3621"/>
              <a:ext cx="179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8384" name="Picture 37" descr="h_3c7bc0a1126aa76a7029cc31cf6c32b5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19850" y="5632450"/>
            <a:ext cx="38576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5" name="Picture 38" descr="prod_b145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8088" y="5527675"/>
            <a:ext cx="512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6" name="Picture 109" descr="mastercar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45125" y="6308725"/>
            <a:ext cx="266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8387" name="Group 40"/>
          <p:cNvGrpSpPr>
            <a:grpSpLocks/>
          </p:cNvGrpSpPr>
          <p:nvPr/>
        </p:nvGrpSpPr>
        <p:grpSpPr bwMode="auto">
          <a:xfrm>
            <a:off x="3957638" y="6216650"/>
            <a:ext cx="504825" cy="431800"/>
            <a:chOff x="5239" y="799"/>
            <a:chExt cx="318" cy="272"/>
          </a:xfrm>
        </p:grpSpPr>
        <p:pic>
          <p:nvPicPr>
            <p:cNvPr id="58499" name="Picture 41" descr="Кошелёк с деньгами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30" y="799"/>
              <a:ext cx="227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500" name="Picture 42" descr="Прикрепленное изображение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39" y="889"/>
              <a:ext cx="18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8388" name="Text Box 202"/>
          <p:cNvSpPr txBox="1">
            <a:spLocks noChangeArrowheads="1"/>
          </p:cNvSpPr>
          <p:nvPr/>
        </p:nvSpPr>
        <p:spPr bwMode="auto">
          <a:xfrm>
            <a:off x="3060700" y="4802188"/>
            <a:ext cx="13017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 b="1">
                <a:solidFill>
                  <a:srgbClr val="000000"/>
                </a:solidFill>
              </a:rPr>
              <a:t>Система учета потребления энергоресурсов ЖКХ</a:t>
            </a:r>
          </a:p>
        </p:txBody>
      </p:sp>
      <p:sp>
        <p:nvSpPr>
          <p:cNvPr id="58389" name="Text Box 202"/>
          <p:cNvSpPr txBox="1">
            <a:spLocks noChangeArrowheads="1"/>
          </p:cNvSpPr>
          <p:nvPr/>
        </p:nvSpPr>
        <p:spPr bwMode="auto">
          <a:xfrm>
            <a:off x="3763963" y="5481638"/>
            <a:ext cx="13017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900" b="1">
                <a:solidFill>
                  <a:srgbClr val="000000"/>
                </a:solidFill>
              </a:rPr>
              <a:t>Кассовое обслуживание</a:t>
            </a:r>
          </a:p>
        </p:txBody>
      </p:sp>
      <p:sp>
        <p:nvSpPr>
          <p:cNvPr id="58390" name="Text Box 202"/>
          <p:cNvSpPr txBox="1">
            <a:spLocks noChangeArrowheads="1"/>
          </p:cNvSpPr>
          <p:nvPr/>
        </p:nvSpPr>
        <p:spPr bwMode="auto">
          <a:xfrm>
            <a:off x="5178425" y="5713413"/>
            <a:ext cx="13017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900" b="1">
                <a:solidFill>
                  <a:srgbClr val="000000"/>
                </a:solidFill>
              </a:rPr>
              <a:t>Платежные терминалы,</a:t>
            </a:r>
          </a:p>
          <a:p>
            <a:pPr algn="r"/>
            <a:r>
              <a:rPr lang="ru-RU" sz="900" b="1">
                <a:solidFill>
                  <a:srgbClr val="000000"/>
                </a:solidFill>
              </a:rPr>
              <a:t>информационные киоски</a:t>
            </a:r>
          </a:p>
        </p:txBody>
      </p:sp>
      <p:sp>
        <p:nvSpPr>
          <p:cNvPr id="58391" name="Text Box 202"/>
          <p:cNvSpPr txBox="1">
            <a:spLocks noChangeArrowheads="1"/>
          </p:cNvSpPr>
          <p:nvPr/>
        </p:nvSpPr>
        <p:spPr bwMode="auto">
          <a:xfrm>
            <a:off x="3851275" y="5884863"/>
            <a:ext cx="13017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 b="1">
                <a:solidFill>
                  <a:srgbClr val="000000"/>
                </a:solidFill>
              </a:rPr>
              <a:t>Электронные платежи</a:t>
            </a:r>
          </a:p>
        </p:txBody>
      </p:sp>
      <p:sp>
        <p:nvSpPr>
          <p:cNvPr id="58392" name="Text Box 202"/>
          <p:cNvSpPr txBox="1">
            <a:spLocks noChangeArrowheads="1"/>
          </p:cNvSpPr>
          <p:nvPr/>
        </p:nvSpPr>
        <p:spPr bwMode="auto">
          <a:xfrm>
            <a:off x="4473575" y="6176963"/>
            <a:ext cx="10128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900" b="1">
                <a:solidFill>
                  <a:srgbClr val="000000"/>
                </a:solidFill>
              </a:rPr>
              <a:t>Пластиковые карты</a:t>
            </a:r>
          </a:p>
        </p:txBody>
      </p:sp>
      <p:grpSp>
        <p:nvGrpSpPr>
          <p:cNvPr id="58393" name="Group 98"/>
          <p:cNvGrpSpPr>
            <a:grpSpLocks/>
          </p:cNvGrpSpPr>
          <p:nvPr/>
        </p:nvGrpSpPr>
        <p:grpSpPr bwMode="auto">
          <a:xfrm flipH="1">
            <a:off x="1717675" y="5561013"/>
            <a:ext cx="2052638" cy="1081087"/>
            <a:chOff x="1026" y="1663"/>
            <a:chExt cx="795" cy="357"/>
          </a:xfrm>
        </p:grpSpPr>
        <p:sp>
          <p:nvSpPr>
            <p:cNvPr id="20" name="Oval 99"/>
            <p:cNvSpPr>
              <a:spLocks noChangeArrowheads="1"/>
            </p:cNvSpPr>
            <p:nvPr/>
          </p:nvSpPr>
          <p:spPr bwMode="auto">
            <a:xfrm>
              <a:off x="1165" y="1663"/>
              <a:ext cx="351" cy="205"/>
            </a:xfrm>
            <a:prstGeom prst="ellipse">
              <a:avLst/>
            </a:prstGeom>
            <a:solidFill>
              <a:srgbClr val="BBE0E3"/>
            </a:solidFill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sz="1600"/>
            </a:p>
          </p:txBody>
        </p:sp>
        <p:sp>
          <p:nvSpPr>
            <p:cNvPr id="21" name="Oval 100"/>
            <p:cNvSpPr>
              <a:spLocks noChangeArrowheads="1"/>
            </p:cNvSpPr>
            <p:nvPr/>
          </p:nvSpPr>
          <p:spPr bwMode="auto">
            <a:xfrm>
              <a:off x="1026" y="1758"/>
              <a:ext cx="288" cy="176"/>
            </a:xfrm>
            <a:prstGeom prst="ellipse">
              <a:avLst/>
            </a:prstGeom>
            <a:solidFill>
              <a:srgbClr val="BBE0E3"/>
            </a:solidFill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sz="1600"/>
            </a:p>
          </p:txBody>
        </p:sp>
        <p:sp>
          <p:nvSpPr>
            <p:cNvPr id="22" name="Oval 101"/>
            <p:cNvSpPr>
              <a:spLocks noChangeArrowheads="1"/>
            </p:cNvSpPr>
            <p:nvPr/>
          </p:nvSpPr>
          <p:spPr bwMode="auto">
            <a:xfrm>
              <a:off x="1104" y="1859"/>
              <a:ext cx="299" cy="138"/>
            </a:xfrm>
            <a:prstGeom prst="ellipse">
              <a:avLst/>
            </a:prstGeom>
            <a:solidFill>
              <a:srgbClr val="BBE0E3"/>
            </a:solidFill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sz="1600"/>
            </a:p>
          </p:txBody>
        </p:sp>
        <p:sp>
          <p:nvSpPr>
            <p:cNvPr id="5" name="Oval 102"/>
            <p:cNvSpPr>
              <a:spLocks noChangeArrowheads="1"/>
            </p:cNvSpPr>
            <p:nvPr/>
          </p:nvSpPr>
          <p:spPr bwMode="auto">
            <a:xfrm>
              <a:off x="1201" y="1806"/>
              <a:ext cx="348" cy="214"/>
            </a:xfrm>
            <a:prstGeom prst="ellipse">
              <a:avLst/>
            </a:prstGeom>
            <a:solidFill>
              <a:srgbClr val="BBE0E3"/>
            </a:solidFill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sz="1600"/>
            </a:p>
          </p:txBody>
        </p:sp>
        <p:sp>
          <p:nvSpPr>
            <p:cNvPr id="24" name="Oval 103"/>
            <p:cNvSpPr>
              <a:spLocks noChangeArrowheads="1"/>
            </p:cNvSpPr>
            <p:nvPr/>
          </p:nvSpPr>
          <p:spPr bwMode="auto">
            <a:xfrm>
              <a:off x="1465" y="1786"/>
              <a:ext cx="264" cy="148"/>
            </a:xfrm>
            <a:prstGeom prst="ellipse">
              <a:avLst/>
            </a:prstGeom>
            <a:solidFill>
              <a:srgbClr val="BBE0E3"/>
            </a:solidFill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sz="1600"/>
            </a:p>
          </p:txBody>
        </p:sp>
        <p:sp>
          <p:nvSpPr>
            <p:cNvPr id="25" name="Oval 104"/>
            <p:cNvSpPr>
              <a:spLocks noChangeArrowheads="1"/>
            </p:cNvSpPr>
            <p:nvPr/>
          </p:nvSpPr>
          <p:spPr bwMode="auto">
            <a:xfrm>
              <a:off x="1619" y="1778"/>
              <a:ext cx="202" cy="114"/>
            </a:xfrm>
            <a:prstGeom prst="ellipse">
              <a:avLst/>
            </a:prstGeom>
            <a:solidFill>
              <a:srgbClr val="BBE0E3"/>
            </a:solidFill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sz="1600"/>
            </a:p>
          </p:txBody>
        </p:sp>
        <p:sp>
          <p:nvSpPr>
            <p:cNvPr id="58497" name="Oval 105"/>
            <p:cNvSpPr>
              <a:spLocks noChangeArrowheads="1"/>
            </p:cNvSpPr>
            <p:nvPr/>
          </p:nvSpPr>
          <p:spPr bwMode="auto">
            <a:xfrm>
              <a:off x="1435" y="1691"/>
              <a:ext cx="189" cy="149"/>
            </a:xfrm>
            <a:prstGeom prst="ellipse">
              <a:avLst/>
            </a:prstGeom>
            <a:solidFill>
              <a:srgbClr val="BBE0E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600"/>
            </a:p>
          </p:txBody>
        </p:sp>
        <p:sp>
          <p:nvSpPr>
            <p:cNvPr id="58498" name="Oval 106"/>
            <p:cNvSpPr>
              <a:spLocks noChangeArrowheads="1"/>
            </p:cNvSpPr>
            <p:nvPr/>
          </p:nvSpPr>
          <p:spPr bwMode="auto">
            <a:xfrm>
              <a:off x="1586" y="1738"/>
              <a:ext cx="122" cy="85"/>
            </a:xfrm>
            <a:prstGeom prst="ellipse">
              <a:avLst/>
            </a:prstGeom>
            <a:solidFill>
              <a:srgbClr val="BBE0E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600"/>
            </a:p>
          </p:txBody>
        </p:sp>
      </p:grpSp>
      <p:grpSp>
        <p:nvGrpSpPr>
          <p:cNvPr id="58394" name="Group 50"/>
          <p:cNvGrpSpPr>
            <a:grpSpLocks/>
          </p:cNvGrpSpPr>
          <p:nvPr/>
        </p:nvGrpSpPr>
        <p:grpSpPr bwMode="auto">
          <a:xfrm>
            <a:off x="1584325" y="5254625"/>
            <a:ext cx="492125" cy="1323975"/>
            <a:chOff x="514" y="668"/>
            <a:chExt cx="746" cy="1774"/>
          </a:xfrm>
        </p:grpSpPr>
        <p:sp>
          <p:nvSpPr>
            <p:cNvPr id="59" name="Rectangle 51"/>
            <p:cNvSpPr>
              <a:spLocks noChangeArrowheads="1"/>
            </p:cNvSpPr>
            <p:nvPr/>
          </p:nvSpPr>
          <p:spPr bwMode="auto">
            <a:xfrm>
              <a:off x="514" y="668"/>
              <a:ext cx="746" cy="1774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sz="1600"/>
            </a:p>
          </p:txBody>
        </p:sp>
        <p:grpSp>
          <p:nvGrpSpPr>
            <p:cNvPr id="58486" name="Group 52"/>
            <p:cNvGrpSpPr>
              <a:grpSpLocks/>
            </p:cNvGrpSpPr>
            <p:nvPr/>
          </p:nvGrpSpPr>
          <p:grpSpPr bwMode="auto">
            <a:xfrm>
              <a:off x="676" y="744"/>
              <a:ext cx="416" cy="1613"/>
              <a:chOff x="405" y="186"/>
              <a:chExt cx="416" cy="1613"/>
            </a:xfrm>
          </p:grpSpPr>
          <p:pic>
            <p:nvPicPr>
              <p:cNvPr id="58487" name="Picture 5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05" y="1422"/>
                <a:ext cx="416" cy="3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488" name="Picture 54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414" y="186"/>
                <a:ext cx="397" cy="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489" name="Picture 55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412" y="999"/>
                <a:ext cx="400" cy="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490" name="Picture 56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409" y="597"/>
                <a:ext cx="406" cy="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58395" name="Picture 54" descr="controller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254625" y="4292600"/>
            <a:ext cx="398463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6" name="Text Box 202"/>
          <p:cNvSpPr txBox="1">
            <a:spLocks noChangeArrowheads="1"/>
          </p:cNvSpPr>
          <p:nvPr/>
        </p:nvSpPr>
        <p:spPr bwMode="auto">
          <a:xfrm>
            <a:off x="5614988" y="4508500"/>
            <a:ext cx="13017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 b="1">
                <a:solidFill>
                  <a:srgbClr val="000000"/>
                </a:solidFill>
              </a:rPr>
              <a:t>Информационный портал ЖКХ</a:t>
            </a:r>
          </a:p>
        </p:txBody>
      </p:sp>
      <p:sp>
        <p:nvSpPr>
          <p:cNvPr id="58397" name="Text Box 202"/>
          <p:cNvSpPr txBox="1">
            <a:spLocks noChangeArrowheads="1"/>
          </p:cNvSpPr>
          <p:nvPr/>
        </p:nvSpPr>
        <p:spPr bwMode="auto">
          <a:xfrm>
            <a:off x="4030663" y="4581525"/>
            <a:ext cx="13017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 b="1">
                <a:solidFill>
                  <a:srgbClr val="000000"/>
                </a:solidFill>
              </a:rPr>
              <a:t>Система расчетов за услуги ЖКХ</a:t>
            </a:r>
          </a:p>
        </p:txBody>
      </p:sp>
      <p:pic>
        <p:nvPicPr>
          <p:cNvPr id="58398" name="Picture 77" descr="24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533900" y="3538538"/>
            <a:ext cx="5762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9" name="Text Box 202"/>
          <p:cNvSpPr txBox="1">
            <a:spLocks noChangeArrowheads="1"/>
          </p:cNvSpPr>
          <p:nvPr/>
        </p:nvSpPr>
        <p:spPr bwMode="auto">
          <a:xfrm>
            <a:off x="4418013" y="3233738"/>
            <a:ext cx="15128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 b="1">
                <a:solidFill>
                  <a:srgbClr val="000000"/>
                </a:solidFill>
              </a:rPr>
              <a:t>Система аналитики и отчетности</a:t>
            </a:r>
          </a:p>
        </p:txBody>
      </p:sp>
      <p:pic>
        <p:nvPicPr>
          <p:cNvPr id="58400" name="Picture 58" descr="big_server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167063" y="3573463"/>
            <a:ext cx="35877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401" name="Picture 58" descr="big_server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454400" y="3573463"/>
            <a:ext cx="35877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402" name="Picture 58" descr="big_server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743325" y="3573463"/>
            <a:ext cx="35877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403" name="Text Box 202"/>
          <p:cNvSpPr txBox="1">
            <a:spLocks noChangeArrowheads="1"/>
          </p:cNvSpPr>
          <p:nvPr/>
        </p:nvSpPr>
        <p:spPr bwMode="auto">
          <a:xfrm>
            <a:off x="6108700" y="3736975"/>
            <a:ext cx="172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 b="1">
                <a:solidFill>
                  <a:srgbClr val="000000"/>
                </a:solidFill>
              </a:rPr>
              <a:t>Многофункциональные центры</a:t>
            </a:r>
          </a:p>
        </p:txBody>
      </p:sp>
      <p:grpSp>
        <p:nvGrpSpPr>
          <p:cNvPr id="58404" name="Group 83"/>
          <p:cNvGrpSpPr>
            <a:grpSpLocks/>
          </p:cNvGrpSpPr>
          <p:nvPr/>
        </p:nvGrpSpPr>
        <p:grpSpPr bwMode="auto">
          <a:xfrm>
            <a:off x="2905125" y="2217738"/>
            <a:ext cx="719138" cy="349250"/>
            <a:chOff x="1656" y="1298"/>
            <a:chExt cx="589" cy="356"/>
          </a:xfrm>
        </p:grpSpPr>
        <p:pic>
          <p:nvPicPr>
            <p:cNvPr id="58482" name="Picture 58" descr="big_server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656" y="1298"/>
              <a:ext cx="226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483" name="Picture 58" descr="big_server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837" y="1298"/>
              <a:ext cx="226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484" name="Picture 58" descr="big_server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2019" y="1298"/>
              <a:ext cx="226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8405" name="Text Box 202"/>
          <p:cNvSpPr txBox="1">
            <a:spLocks noChangeArrowheads="1"/>
          </p:cNvSpPr>
          <p:nvPr/>
        </p:nvSpPr>
        <p:spPr bwMode="auto">
          <a:xfrm>
            <a:off x="3032125" y="2530475"/>
            <a:ext cx="1047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 b="1">
                <a:solidFill>
                  <a:srgbClr val="000000"/>
                </a:solidFill>
              </a:rPr>
              <a:t>ЦОД</a:t>
            </a:r>
          </a:p>
        </p:txBody>
      </p:sp>
      <p:pic>
        <p:nvPicPr>
          <p:cNvPr id="58406" name="Picture 88" descr="244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084638" y="2317750"/>
            <a:ext cx="354012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407" name="Picture 90" descr="244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913063" y="1243013"/>
            <a:ext cx="3587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8408" name="Group 91"/>
          <p:cNvGrpSpPr>
            <a:grpSpLocks/>
          </p:cNvGrpSpPr>
          <p:nvPr/>
        </p:nvGrpSpPr>
        <p:grpSpPr bwMode="auto">
          <a:xfrm>
            <a:off x="3417888" y="1316038"/>
            <a:ext cx="431800" cy="276225"/>
            <a:chOff x="1656" y="1298"/>
            <a:chExt cx="589" cy="356"/>
          </a:xfrm>
        </p:grpSpPr>
        <p:pic>
          <p:nvPicPr>
            <p:cNvPr id="58479" name="Picture 58" descr="big_server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1656" y="1298"/>
              <a:ext cx="226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480" name="Picture 58" descr="big_server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1837" y="1298"/>
              <a:ext cx="226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481" name="Picture 58" descr="big_server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2019" y="1298"/>
              <a:ext cx="226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8409" name="Text Box 202"/>
          <p:cNvSpPr txBox="1">
            <a:spLocks noChangeArrowheads="1"/>
          </p:cNvSpPr>
          <p:nvPr/>
        </p:nvSpPr>
        <p:spPr bwMode="auto">
          <a:xfrm>
            <a:off x="6234113" y="3322638"/>
            <a:ext cx="2679700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11" tIns="44806" rIns="89611" bIns="44806">
            <a:spAutoFit/>
          </a:bodyPr>
          <a:lstStyle/>
          <a:p>
            <a:pPr defTabSz="895350"/>
            <a:r>
              <a:rPr lang="ru-RU" sz="1200" b="1" i="1" u="sng">
                <a:solidFill>
                  <a:srgbClr val="CC0000"/>
                </a:solidFill>
                <a:cs typeface="Arial" charset="0"/>
              </a:rPr>
              <a:t>Муниципальный уровень</a:t>
            </a:r>
          </a:p>
        </p:txBody>
      </p:sp>
      <p:sp>
        <p:nvSpPr>
          <p:cNvPr id="58410" name="Text Box 202"/>
          <p:cNvSpPr txBox="1">
            <a:spLocks noChangeArrowheads="1"/>
          </p:cNvSpPr>
          <p:nvPr/>
        </p:nvSpPr>
        <p:spPr bwMode="auto">
          <a:xfrm>
            <a:off x="4146550" y="1989138"/>
            <a:ext cx="2206625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11" tIns="44806" rIns="89611" bIns="44806">
            <a:spAutoFit/>
          </a:bodyPr>
          <a:lstStyle/>
          <a:p>
            <a:pPr defTabSz="895350"/>
            <a:r>
              <a:rPr lang="ru-RU" sz="1200" b="1" i="1" u="sng">
                <a:solidFill>
                  <a:srgbClr val="CC0000"/>
                </a:solidFill>
                <a:cs typeface="Arial" charset="0"/>
              </a:rPr>
              <a:t>Региональный уровень</a:t>
            </a:r>
          </a:p>
        </p:txBody>
      </p:sp>
      <p:sp>
        <p:nvSpPr>
          <p:cNvPr id="58411" name="Text Box 202"/>
          <p:cNvSpPr txBox="1">
            <a:spLocks noChangeArrowheads="1"/>
          </p:cNvSpPr>
          <p:nvPr/>
        </p:nvSpPr>
        <p:spPr bwMode="auto">
          <a:xfrm>
            <a:off x="4425950" y="954088"/>
            <a:ext cx="2209800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11" tIns="44806" rIns="89611" bIns="44806">
            <a:spAutoFit/>
          </a:bodyPr>
          <a:lstStyle/>
          <a:p>
            <a:pPr defTabSz="895350"/>
            <a:r>
              <a:rPr lang="ru-RU" sz="1200" b="1" i="1" u="sng">
                <a:solidFill>
                  <a:srgbClr val="CC0000"/>
                </a:solidFill>
                <a:cs typeface="Arial" charset="0"/>
              </a:rPr>
              <a:t>Федеральный уровень</a:t>
            </a:r>
          </a:p>
        </p:txBody>
      </p:sp>
      <p:sp>
        <p:nvSpPr>
          <p:cNvPr id="58412" name="Text Box 202"/>
          <p:cNvSpPr txBox="1">
            <a:spLocks noChangeArrowheads="1"/>
          </p:cNvSpPr>
          <p:nvPr/>
        </p:nvSpPr>
        <p:spPr bwMode="auto">
          <a:xfrm>
            <a:off x="4256088" y="1403350"/>
            <a:ext cx="3516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000000"/>
                </a:solidFill>
              </a:rPr>
              <a:t>Минстрой РФ,</a:t>
            </a:r>
            <a:r>
              <a:rPr lang="en-US" sz="1200" b="1">
                <a:solidFill>
                  <a:srgbClr val="000000"/>
                </a:solidFill>
              </a:rPr>
              <a:t> </a:t>
            </a:r>
            <a:r>
              <a:rPr lang="ru-RU" sz="1200" b="1">
                <a:solidFill>
                  <a:srgbClr val="000000"/>
                </a:solidFill>
              </a:rPr>
              <a:t>ФСТ, ФМС, Минэнерго РФ, ФНС, ПФ РФ и др.</a:t>
            </a:r>
          </a:p>
        </p:txBody>
      </p:sp>
      <p:pic>
        <p:nvPicPr>
          <p:cNvPr id="58413" name="Picture 73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342188" y="5229225"/>
            <a:ext cx="887412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414" name="Text Box 202"/>
          <p:cNvSpPr txBox="1">
            <a:spLocks noChangeArrowheads="1"/>
          </p:cNvSpPr>
          <p:nvPr/>
        </p:nvSpPr>
        <p:spPr bwMode="auto">
          <a:xfrm>
            <a:off x="2916238" y="5445125"/>
            <a:ext cx="1079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900" b="1">
                <a:solidFill>
                  <a:srgbClr val="000000"/>
                </a:solidFill>
              </a:rPr>
              <a:t>Система приборного учета</a:t>
            </a:r>
          </a:p>
        </p:txBody>
      </p:sp>
      <p:pic>
        <p:nvPicPr>
          <p:cNvPr id="58415" name="Picture 54" descr="controller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295525" y="2452688"/>
            <a:ext cx="3524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416" name="Text Box 202"/>
          <p:cNvSpPr txBox="1">
            <a:spLocks noChangeArrowheads="1"/>
          </p:cNvSpPr>
          <p:nvPr/>
        </p:nvSpPr>
        <p:spPr bwMode="auto">
          <a:xfrm>
            <a:off x="2516188" y="2778125"/>
            <a:ext cx="11652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900" b="1">
                <a:solidFill>
                  <a:srgbClr val="000000"/>
                </a:solidFill>
              </a:rPr>
              <a:t>Портал госуслуг</a:t>
            </a:r>
          </a:p>
        </p:txBody>
      </p:sp>
      <p:sp>
        <p:nvSpPr>
          <p:cNvPr id="58417" name="Text Box 202"/>
          <p:cNvSpPr txBox="1">
            <a:spLocks noChangeArrowheads="1"/>
          </p:cNvSpPr>
          <p:nvPr/>
        </p:nvSpPr>
        <p:spPr bwMode="auto">
          <a:xfrm>
            <a:off x="2338388" y="3124200"/>
            <a:ext cx="1512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000000"/>
                </a:solidFill>
              </a:rPr>
              <a:t>Муниципальные информ.ресурсы</a:t>
            </a:r>
          </a:p>
        </p:txBody>
      </p:sp>
      <p:sp>
        <p:nvSpPr>
          <p:cNvPr id="58418" name="Text Box 202"/>
          <p:cNvSpPr txBox="1">
            <a:spLocks noChangeArrowheads="1"/>
          </p:cNvSpPr>
          <p:nvPr/>
        </p:nvSpPr>
        <p:spPr bwMode="auto">
          <a:xfrm>
            <a:off x="2608263" y="1893888"/>
            <a:ext cx="15128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 b="1">
                <a:solidFill>
                  <a:srgbClr val="000000"/>
                </a:solidFill>
              </a:rPr>
              <a:t>Региональные информ.ресурсы</a:t>
            </a:r>
          </a:p>
        </p:txBody>
      </p:sp>
      <p:grpSp>
        <p:nvGrpSpPr>
          <p:cNvPr id="58419" name="Group 174"/>
          <p:cNvGrpSpPr>
            <a:grpSpLocks noChangeAspect="1"/>
          </p:cNvGrpSpPr>
          <p:nvPr/>
        </p:nvGrpSpPr>
        <p:grpSpPr bwMode="auto">
          <a:xfrm>
            <a:off x="2209800" y="1231900"/>
            <a:ext cx="454025" cy="417513"/>
            <a:chOff x="2112" y="576"/>
            <a:chExt cx="2832" cy="3360"/>
          </a:xfrm>
        </p:grpSpPr>
        <p:grpSp>
          <p:nvGrpSpPr>
            <p:cNvPr id="58458" name="Group 175"/>
            <p:cNvGrpSpPr>
              <a:grpSpLocks noChangeAspect="1"/>
            </p:cNvGrpSpPr>
            <p:nvPr/>
          </p:nvGrpSpPr>
          <p:grpSpPr bwMode="auto">
            <a:xfrm>
              <a:off x="2112" y="2736"/>
              <a:ext cx="2832" cy="1200"/>
              <a:chOff x="2112" y="576"/>
              <a:chExt cx="2832" cy="1200"/>
            </a:xfrm>
          </p:grpSpPr>
          <p:sp>
            <p:nvSpPr>
              <p:cNvPr id="58477" name="Oval 176"/>
              <p:cNvSpPr>
                <a:spLocks noChangeAspect="1" noChangeArrowheads="1"/>
              </p:cNvSpPr>
              <p:nvPr/>
            </p:nvSpPr>
            <p:spPr bwMode="auto">
              <a:xfrm>
                <a:off x="2112" y="720"/>
                <a:ext cx="2832" cy="1056"/>
              </a:xfrm>
              <a:prstGeom prst="ellipse">
                <a:avLst/>
              </a:prstGeom>
              <a:gradFill rotWithShape="0">
                <a:gsLst>
                  <a:gs pos="0">
                    <a:srgbClr val="8888B0"/>
                  </a:gs>
                  <a:gs pos="50000">
                    <a:srgbClr val="7676A4"/>
                  </a:gs>
                  <a:gs pos="100000">
                    <a:srgbClr val="8888B0"/>
                  </a:gs>
                </a:gsLst>
                <a:lin ang="0" scaled="1"/>
              </a:gra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8478" name="Oval 177"/>
              <p:cNvSpPr>
                <a:spLocks noChangeAspect="1" noChangeArrowheads="1"/>
              </p:cNvSpPr>
              <p:nvPr/>
            </p:nvSpPr>
            <p:spPr bwMode="auto">
              <a:xfrm>
                <a:off x="2112" y="576"/>
                <a:ext cx="2832" cy="1056"/>
              </a:xfrm>
              <a:prstGeom prst="ellipse">
                <a:avLst/>
              </a:prstGeom>
              <a:solidFill>
                <a:srgbClr val="606090"/>
              </a:soli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8459" name="Group 178"/>
            <p:cNvGrpSpPr>
              <a:grpSpLocks noChangeAspect="1"/>
            </p:cNvGrpSpPr>
            <p:nvPr/>
          </p:nvGrpSpPr>
          <p:grpSpPr bwMode="auto">
            <a:xfrm>
              <a:off x="2112" y="2376"/>
              <a:ext cx="2832" cy="1200"/>
              <a:chOff x="2112" y="576"/>
              <a:chExt cx="2832" cy="1200"/>
            </a:xfrm>
          </p:grpSpPr>
          <p:sp>
            <p:nvSpPr>
              <p:cNvPr id="58475" name="Oval 179"/>
              <p:cNvSpPr>
                <a:spLocks noChangeAspect="1" noChangeArrowheads="1"/>
              </p:cNvSpPr>
              <p:nvPr/>
            </p:nvSpPr>
            <p:spPr bwMode="auto">
              <a:xfrm>
                <a:off x="2112" y="720"/>
                <a:ext cx="2832" cy="1056"/>
              </a:xfrm>
              <a:prstGeom prst="ellipse">
                <a:avLst/>
              </a:prstGeom>
              <a:gradFill rotWithShape="0">
                <a:gsLst>
                  <a:gs pos="0">
                    <a:srgbClr val="8888B0"/>
                  </a:gs>
                  <a:gs pos="50000">
                    <a:srgbClr val="7676A4"/>
                  </a:gs>
                  <a:gs pos="100000">
                    <a:srgbClr val="8888B0"/>
                  </a:gs>
                </a:gsLst>
                <a:lin ang="0" scaled="1"/>
              </a:gra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8476" name="Oval 180"/>
              <p:cNvSpPr>
                <a:spLocks noChangeAspect="1" noChangeArrowheads="1"/>
              </p:cNvSpPr>
              <p:nvPr/>
            </p:nvSpPr>
            <p:spPr bwMode="auto">
              <a:xfrm>
                <a:off x="2112" y="576"/>
                <a:ext cx="2832" cy="1056"/>
              </a:xfrm>
              <a:prstGeom prst="ellipse">
                <a:avLst/>
              </a:prstGeom>
              <a:solidFill>
                <a:srgbClr val="606090"/>
              </a:soli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8460" name="Group 181"/>
            <p:cNvGrpSpPr>
              <a:grpSpLocks noChangeAspect="1"/>
            </p:cNvGrpSpPr>
            <p:nvPr/>
          </p:nvGrpSpPr>
          <p:grpSpPr bwMode="auto">
            <a:xfrm>
              <a:off x="2112" y="2016"/>
              <a:ext cx="2832" cy="1200"/>
              <a:chOff x="2112" y="576"/>
              <a:chExt cx="2832" cy="1200"/>
            </a:xfrm>
          </p:grpSpPr>
          <p:sp>
            <p:nvSpPr>
              <p:cNvPr id="58473" name="Oval 182"/>
              <p:cNvSpPr>
                <a:spLocks noChangeAspect="1" noChangeArrowheads="1"/>
              </p:cNvSpPr>
              <p:nvPr/>
            </p:nvSpPr>
            <p:spPr bwMode="auto">
              <a:xfrm>
                <a:off x="2112" y="720"/>
                <a:ext cx="2832" cy="1056"/>
              </a:xfrm>
              <a:prstGeom prst="ellipse">
                <a:avLst/>
              </a:prstGeom>
              <a:gradFill rotWithShape="0">
                <a:gsLst>
                  <a:gs pos="0">
                    <a:srgbClr val="8888B0"/>
                  </a:gs>
                  <a:gs pos="50000">
                    <a:srgbClr val="7676A4"/>
                  </a:gs>
                  <a:gs pos="100000">
                    <a:srgbClr val="8888B0"/>
                  </a:gs>
                </a:gsLst>
                <a:lin ang="0" scaled="1"/>
              </a:gra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8474" name="Oval 183"/>
              <p:cNvSpPr>
                <a:spLocks noChangeAspect="1" noChangeArrowheads="1"/>
              </p:cNvSpPr>
              <p:nvPr/>
            </p:nvSpPr>
            <p:spPr bwMode="auto">
              <a:xfrm>
                <a:off x="2112" y="576"/>
                <a:ext cx="2832" cy="1056"/>
              </a:xfrm>
              <a:prstGeom prst="ellipse">
                <a:avLst/>
              </a:prstGeom>
              <a:solidFill>
                <a:srgbClr val="606090"/>
              </a:soli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8461" name="Group 184"/>
            <p:cNvGrpSpPr>
              <a:grpSpLocks noChangeAspect="1"/>
            </p:cNvGrpSpPr>
            <p:nvPr/>
          </p:nvGrpSpPr>
          <p:grpSpPr bwMode="auto">
            <a:xfrm>
              <a:off x="2112" y="1656"/>
              <a:ext cx="2832" cy="1200"/>
              <a:chOff x="2112" y="576"/>
              <a:chExt cx="2832" cy="1200"/>
            </a:xfrm>
          </p:grpSpPr>
          <p:sp>
            <p:nvSpPr>
              <p:cNvPr id="58471" name="Oval 185"/>
              <p:cNvSpPr>
                <a:spLocks noChangeAspect="1" noChangeArrowheads="1"/>
              </p:cNvSpPr>
              <p:nvPr/>
            </p:nvSpPr>
            <p:spPr bwMode="auto">
              <a:xfrm>
                <a:off x="2112" y="720"/>
                <a:ext cx="2832" cy="1056"/>
              </a:xfrm>
              <a:prstGeom prst="ellipse">
                <a:avLst/>
              </a:prstGeom>
              <a:gradFill rotWithShape="0">
                <a:gsLst>
                  <a:gs pos="0">
                    <a:srgbClr val="8888B0"/>
                  </a:gs>
                  <a:gs pos="50000">
                    <a:srgbClr val="7676A4"/>
                  </a:gs>
                  <a:gs pos="100000">
                    <a:srgbClr val="8888B0"/>
                  </a:gs>
                </a:gsLst>
                <a:lin ang="0" scaled="1"/>
              </a:gra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8472" name="Oval 186"/>
              <p:cNvSpPr>
                <a:spLocks noChangeAspect="1" noChangeArrowheads="1"/>
              </p:cNvSpPr>
              <p:nvPr/>
            </p:nvSpPr>
            <p:spPr bwMode="auto">
              <a:xfrm>
                <a:off x="2112" y="576"/>
                <a:ext cx="2832" cy="1056"/>
              </a:xfrm>
              <a:prstGeom prst="ellipse">
                <a:avLst/>
              </a:prstGeom>
              <a:solidFill>
                <a:srgbClr val="606090"/>
              </a:soli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8462" name="Group 187"/>
            <p:cNvGrpSpPr>
              <a:grpSpLocks noChangeAspect="1"/>
            </p:cNvGrpSpPr>
            <p:nvPr/>
          </p:nvGrpSpPr>
          <p:grpSpPr bwMode="auto">
            <a:xfrm>
              <a:off x="2112" y="1296"/>
              <a:ext cx="2832" cy="1200"/>
              <a:chOff x="2112" y="576"/>
              <a:chExt cx="2832" cy="1200"/>
            </a:xfrm>
          </p:grpSpPr>
          <p:sp>
            <p:nvSpPr>
              <p:cNvPr id="58469" name="Oval 188"/>
              <p:cNvSpPr>
                <a:spLocks noChangeAspect="1" noChangeArrowheads="1"/>
              </p:cNvSpPr>
              <p:nvPr/>
            </p:nvSpPr>
            <p:spPr bwMode="auto">
              <a:xfrm>
                <a:off x="2112" y="720"/>
                <a:ext cx="2832" cy="1056"/>
              </a:xfrm>
              <a:prstGeom prst="ellipse">
                <a:avLst/>
              </a:prstGeom>
              <a:gradFill rotWithShape="0">
                <a:gsLst>
                  <a:gs pos="0">
                    <a:srgbClr val="8888B0"/>
                  </a:gs>
                  <a:gs pos="50000">
                    <a:srgbClr val="7676A4"/>
                  </a:gs>
                  <a:gs pos="100000">
                    <a:srgbClr val="8888B0"/>
                  </a:gs>
                </a:gsLst>
                <a:lin ang="0" scaled="1"/>
              </a:gra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8470" name="Oval 189"/>
              <p:cNvSpPr>
                <a:spLocks noChangeAspect="1" noChangeArrowheads="1"/>
              </p:cNvSpPr>
              <p:nvPr/>
            </p:nvSpPr>
            <p:spPr bwMode="auto">
              <a:xfrm>
                <a:off x="2112" y="576"/>
                <a:ext cx="2832" cy="1056"/>
              </a:xfrm>
              <a:prstGeom prst="ellipse">
                <a:avLst/>
              </a:prstGeom>
              <a:solidFill>
                <a:srgbClr val="606090"/>
              </a:soli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8463" name="Group 190"/>
            <p:cNvGrpSpPr>
              <a:grpSpLocks noChangeAspect="1"/>
            </p:cNvGrpSpPr>
            <p:nvPr/>
          </p:nvGrpSpPr>
          <p:grpSpPr bwMode="auto">
            <a:xfrm>
              <a:off x="2112" y="936"/>
              <a:ext cx="2832" cy="1200"/>
              <a:chOff x="2112" y="576"/>
              <a:chExt cx="2832" cy="1200"/>
            </a:xfrm>
          </p:grpSpPr>
          <p:sp>
            <p:nvSpPr>
              <p:cNvPr id="58467" name="Oval 191"/>
              <p:cNvSpPr>
                <a:spLocks noChangeAspect="1" noChangeArrowheads="1"/>
              </p:cNvSpPr>
              <p:nvPr/>
            </p:nvSpPr>
            <p:spPr bwMode="auto">
              <a:xfrm>
                <a:off x="2112" y="720"/>
                <a:ext cx="2832" cy="1056"/>
              </a:xfrm>
              <a:prstGeom prst="ellipse">
                <a:avLst/>
              </a:prstGeom>
              <a:gradFill rotWithShape="0">
                <a:gsLst>
                  <a:gs pos="0">
                    <a:srgbClr val="8888B0"/>
                  </a:gs>
                  <a:gs pos="50000">
                    <a:srgbClr val="7676A4"/>
                  </a:gs>
                  <a:gs pos="100000">
                    <a:srgbClr val="8888B0"/>
                  </a:gs>
                </a:gsLst>
                <a:lin ang="0" scaled="1"/>
              </a:gra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8468" name="Oval 192"/>
              <p:cNvSpPr>
                <a:spLocks noChangeAspect="1" noChangeArrowheads="1"/>
              </p:cNvSpPr>
              <p:nvPr/>
            </p:nvSpPr>
            <p:spPr bwMode="auto">
              <a:xfrm>
                <a:off x="2112" y="576"/>
                <a:ext cx="2832" cy="1056"/>
              </a:xfrm>
              <a:prstGeom prst="ellipse">
                <a:avLst/>
              </a:prstGeom>
              <a:solidFill>
                <a:srgbClr val="606090"/>
              </a:soli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8464" name="Group 193"/>
            <p:cNvGrpSpPr>
              <a:grpSpLocks noChangeAspect="1"/>
            </p:cNvGrpSpPr>
            <p:nvPr/>
          </p:nvGrpSpPr>
          <p:grpSpPr bwMode="auto">
            <a:xfrm>
              <a:off x="2112" y="576"/>
              <a:ext cx="2832" cy="1200"/>
              <a:chOff x="2112" y="576"/>
              <a:chExt cx="2832" cy="1200"/>
            </a:xfrm>
          </p:grpSpPr>
          <p:sp>
            <p:nvSpPr>
              <p:cNvPr id="58465" name="Oval 194"/>
              <p:cNvSpPr>
                <a:spLocks noChangeAspect="1" noChangeArrowheads="1"/>
              </p:cNvSpPr>
              <p:nvPr/>
            </p:nvSpPr>
            <p:spPr bwMode="auto">
              <a:xfrm>
                <a:off x="2112" y="720"/>
                <a:ext cx="2832" cy="1056"/>
              </a:xfrm>
              <a:prstGeom prst="ellipse">
                <a:avLst/>
              </a:prstGeom>
              <a:gradFill rotWithShape="0">
                <a:gsLst>
                  <a:gs pos="0">
                    <a:srgbClr val="8888B0"/>
                  </a:gs>
                  <a:gs pos="50000">
                    <a:srgbClr val="7676A4"/>
                  </a:gs>
                  <a:gs pos="100000">
                    <a:srgbClr val="8888B0"/>
                  </a:gs>
                </a:gsLst>
                <a:lin ang="0" scaled="1"/>
              </a:gra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8466" name="Oval 195"/>
              <p:cNvSpPr>
                <a:spLocks noChangeAspect="1" noChangeArrowheads="1"/>
              </p:cNvSpPr>
              <p:nvPr/>
            </p:nvSpPr>
            <p:spPr bwMode="auto">
              <a:xfrm>
                <a:off x="2112" y="576"/>
                <a:ext cx="2832" cy="1056"/>
              </a:xfrm>
              <a:prstGeom prst="ellipse">
                <a:avLst/>
              </a:prstGeom>
              <a:solidFill>
                <a:srgbClr val="606090"/>
              </a:soli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58420" name="Text Box 202"/>
          <p:cNvSpPr txBox="1">
            <a:spLocks noChangeArrowheads="1"/>
          </p:cNvSpPr>
          <p:nvPr/>
        </p:nvSpPr>
        <p:spPr bwMode="auto">
          <a:xfrm>
            <a:off x="4864100" y="2473325"/>
            <a:ext cx="3016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000000"/>
                </a:solidFill>
              </a:rPr>
              <a:t>Региональные органы госвласти</a:t>
            </a:r>
          </a:p>
          <a:p>
            <a:r>
              <a:rPr lang="ru-RU" sz="1200" b="1">
                <a:solidFill>
                  <a:srgbClr val="000000"/>
                </a:solidFill>
              </a:rPr>
              <a:t>Министерство ЖКХ региона</a:t>
            </a:r>
          </a:p>
        </p:txBody>
      </p:sp>
      <p:sp>
        <p:nvSpPr>
          <p:cNvPr id="58421" name="Text Box 202"/>
          <p:cNvSpPr txBox="1">
            <a:spLocks noChangeArrowheads="1"/>
          </p:cNvSpPr>
          <p:nvPr/>
        </p:nvSpPr>
        <p:spPr bwMode="auto">
          <a:xfrm>
            <a:off x="6837363" y="4125913"/>
            <a:ext cx="18161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000000"/>
                </a:solidFill>
              </a:rPr>
              <a:t>Органы местного самоуправления,</a:t>
            </a:r>
          </a:p>
          <a:p>
            <a:r>
              <a:rPr lang="ru-RU" sz="1200" b="1">
                <a:solidFill>
                  <a:srgbClr val="000000"/>
                </a:solidFill>
              </a:rPr>
              <a:t>Организации ЖКК</a:t>
            </a:r>
          </a:p>
          <a:p>
            <a:endParaRPr lang="ru-RU" sz="1200" b="1">
              <a:solidFill>
                <a:srgbClr val="000000"/>
              </a:solidFill>
            </a:endParaRPr>
          </a:p>
        </p:txBody>
      </p:sp>
      <p:sp>
        <p:nvSpPr>
          <p:cNvPr id="58422" name="Text Box 202"/>
          <p:cNvSpPr txBox="1">
            <a:spLocks noChangeArrowheads="1"/>
          </p:cNvSpPr>
          <p:nvPr/>
        </p:nvSpPr>
        <p:spPr bwMode="auto">
          <a:xfrm>
            <a:off x="7164388" y="6453188"/>
            <a:ext cx="1241425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11" tIns="44806" rIns="89611" bIns="44806">
            <a:spAutoFit/>
          </a:bodyPr>
          <a:lstStyle/>
          <a:p>
            <a:pPr defTabSz="895350"/>
            <a:r>
              <a:rPr lang="ru-RU" sz="1200" b="1">
                <a:solidFill>
                  <a:srgbClr val="000000"/>
                </a:solidFill>
                <a:cs typeface="Arial" charset="0"/>
              </a:rPr>
              <a:t>Население</a:t>
            </a:r>
          </a:p>
        </p:txBody>
      </p:sp>
      <p:sp>
        <p:nvSpPr>
          <p:cNvPr id="195690" name="Oval 106"/>
          <p:cNvSpPr>
            <a:spLocks noChangeArrowheads="1"/>
          </p:cNvSpPr>
          <p:nvPr/>
        </p:nvSpPr>
        <p:spPr bwMode="auto">
          <a:xfrm>
            <a:off x="1870075" y="3538538"/>
            <a:ext cx="947738" cy="881062"/>
          </a:xfrm>
          <a:prstGeom prst="ellipse">
            <a:avLst/>
          </a:prstGeom>
          <a:solidFill>
            <a:srgbClr val="FAA700"/>
          </a:solidFill>
          <a:ln w="12700" algn="ctr">
            <a:solidFill>
              <a:srgbClr val="FF9966"/>
            </a:solidFill>
            <a:round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 lIns="108000" tIns="0" rIns="3600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58424" name="AutoShape 108"/>
          <p:cNvSpPr>
            <a:spLocks noChangeArrowheads="1"/>
          </p:cNvSpPr>
          <p:nvPr/>
        </p:nvSpPr>
        <p:spPr bwMode="auto">
          <a:xfrm rot="242987">
            <a:off x="1811338" y="4500563"/>
            <a:ext cx="1173162" cy="496887"/>
          </a:xfrm>
          <a:prstGeom prst="triangle">
            <a:avLst>
              <a:gd name="adj" fmla="val 50000"/>
            </a:avLst>
          </a:prstGeom>
          <a:solidFill>
            <a:srgbClr val="FAACA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425" name="Line 109"/>
          <p:cNvSpPr>
            <a:spLocks noChangeShapeType="1"/>
          </p:cNvSpPr>
          <p:nvPr/>
        </p:nvSpPr>
        <p:spPr bwMode="auto">
          <a:xfrm flipV="1">
            <a:off x="2844800" y="4081463"/>
            <a:ext cx="395288" cy="61912"/>
          </a:xfrm>
          <a:prstGeom prst="line">
            <a:avLst/>
          </a:prstGeom>
          <a:noFill/>
          <a:ln w="19050">
            <a:solidFill>
              <a:srgbClr val="85B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426" name="Line 110"/>
          <p:cNvSpPr>
            <a:spLocks noChangeShapeType="1"/>
          </p:cNvSpPr>
          <p:nvPr/>
        </p:nvSpPr>
        <p:spPr bwMode="auto">
          <a:xfrm flipV="1">
            <a:off x="2892425" y="4033838"/>
            <a:ext cx="1785938" cy="123825"/>
          </a:xfrm>
          <a:prstGeom prst="line">
            <a:avLst/>
          </a:prstGeom>
          <a:noFill/>
          <a:ln w="19050">
            <a:solidFill>
              <a:srgbClr val="85B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427" name="Line 111"/>
          <p:cNvSpPr>
            <a:spLocks noChangeShapeType="1"/>
          </p:cNvSpPr>
          <p:nvPr/>
        </p:nvSpPr>
        <p:spPr bwMode="auto">
          <a:xfrm>
            <a:off x="2908300" y="4222750"/>
            <a:ext cx="0" cy="0"/>
          </a:xfrm>
          <a:prstGeom prst="line">
            <a:avLst/>
          </a:prstGeom>
          <a:noFill/>
          <a:ln w="19050">
            <a:solidFill>
              <a:srgbClr val="85B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428" name="Line 112"/>
          <p:cNvSpPr>
            <a:spLocks noChangeShapeType="1"/>
          </p:cNvSpPr>
          <p:nvPr/>
        </p:nvSpPr>
        <p:spPr bwMode="auto">
          <a:xfrm flipV="1">
            <a:off x="2825750" y="4129088"/>
            <a:ext cx="2647950" cy="50800"/>
          </a:xfrm>
          <a:prstGeom prst="line">
            <a:avLst/>
          </a:prstGeom>
          <a:noFill/>
          <a:ln w="19050">
            <a:solidFill>
              <a:srgbClr val="85B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429" name="Line 113"/>
          <p:cNvSpPr>
            <a:spLocks noChangeShapeType="1"/>
          </p:cNvSpPr>
          <p:nvPr/>
        </p:nvSpPr>
        <p:spPr bwMode="auto">
          <a:xfrm>
            <a:off x="2870200" y="4186238"/>
            <a:ext cx="2378075" cy="250825"/>
          </a:xfrm>
          <a:prstGeom prst="line">
            <a:avLst/>
          </a:prstGeom>
          <a:noFill/>
          <a:ln w="19050">
            <a:solidFill>
              <a:srgbClr val="85B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430" name="Line 114"/>
          <p:cNvSpPr>
            <a:spLocks noChangeShapeType="1"/>
          </p:cNvSpPr>
          <p:nvPr/>
        </p:nvSpPr>
        <p:spPr bwMode="auto">
          <a:xfrm>
            <a:off x="2857500" y="4202113"/>
            <a:ext cx="1296988" cy="317500"/>
          </a:xfrm>
          <a:prstGeom prst="line">
            <a:avLst/>
          </a:prstGeom>
          <a:noFill/>
          <a:ln w="19050">
            <a:solidFill>
              <a:srgbClr val="85B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431" name="Line 115"/>
          <p:cNvSpPr>
            <a:spLocks noChangeShapeType="1"/>
          </p:cNvSpPr>
          <p:nvPr/>
        </p:nvSpPr>
        <p:spPr bwMode="auto">
          <a:xfrm>
            <a:off x="2803525" y="4202113"/>
            <a:ext cx="449263" cy="460375"/>
          </a:xfrm>
          <a:prstGeom prst="line">
            <a:avLst/>
          </a:prstGeom>
          <a:noFill/>
          <a:ln w="19050">
            <a:solidFill>
              <a:srgbClr val="85B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58432" name="Picture 58" descr="big_server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125913" y="4086225"/>
            <a:ext cx="35877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433" name="Picture 58" descr="big_server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235325" y="4268788"/>
            <a:ext cx="35877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434" name="Text Box 118"/>
          <p:cNvSpPr txBox="1">
            <a:spLocks noChangeArrowheads="1"/>
          </p:cNvSpPr>
          <p:nvPr/>
        </p:nvSpPr>
        <p:spPr bwMode="auto">
          <a:xfrm>
            <a:off x="4297363" y="5197475"/>
            <a:ext cx="3148012" cy="2571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95350">
              <a:lnSpc>
                <a:spcPct val="90000"/>
              </a:lnSpc>
              <a:spcBef>
                <a:spcPct val="50000"/>
              </a:spcBef>
              <a:buSzPct val="120000"/>
            </a:pPr>
            <a:r>
              <a:rPr lang="ru-RU" sz="1200" b="1" i="1">
                <a:solidFill>
                  <a:srgbClr val="000000"/>
                </a:solidFill>
              </a:rPr>
              <a:t>Учетно-расчетные системы</a:t>
            </a:r>
          </a:p>
        </p:txBody>
      </p:sp>
      <p:sp>
        <p:nvSpPr>
          <p:cNvPr id="58435" name="Text Box 202"/>
          <p:cNvSpPr txBox="1">
            <a:spLocks noChangeArrowheads="1"/>
          </p:cNvSpPr>
          <p:nvPr/>
        </p:nvSpPr>
        <p:spPr bwMode="auto">
          <a:xfrm>
            <a:off x="-263525" y="1585913"/>
            <a:ext cx="20510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265" tIns="30632" rIns="61265" bIns="30632">
            <a:spAutoFit/>
          </a:bodyPr>
          <a:lstStyle/>
          <a:p>
            <a:pPr algn="r" eaLnBrk="0" hangingPunct="0">
              <a:buClr>
                <a:schemeClr val="tx1"/>
              </a:buClr>
              <a:buFont typeface="Wingdings" pitchFamily="2" charset="2"/>
              <a:buNone/>
            </a:pPr>
            <a:r>
              <a:rPr lang="ru-RU" sz="1200" b="1">
                <a:solidFill>
                  <a:srgbClr val="000000"/>
                </a:solidFill>
              </a:rPr>
              <a:t>Система межведомственного электронного взаимодействия</a:t>
            </a:r>
            <a:endParaRPr lang="ru-RU" sz="1200">
              <a:solidFill>
                <a:srgbClr val="000000"/>
              </a:solidFill>
            </a:endParaRPr>
          </a:p>
        </p:txBody>
      </p:sp>
      <p:pic>
        <p:nvPicPr>
          <p:cNvPr id="58436" name="Picture 16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215" b="43991"/>
          <a:stretch>
            <a:fillRect/>
          </a:stretch>
        </p:blipFill>
        <p:spPr bwMode="auto">
          <a:xfrm>
            <a:off x="2197100" y="5661025"/>
            <a:ext cx="288925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437" name="Picture 16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215" b="43991"/>
          <a:stretch>
            <a:fillRect/>
          </a:stretch>
        </p:blipFill>
        <p:spPr bwMode="auto">
          <a:xfrm>
            <a:off x="2484438" y="5661025"/>
            <a:ext cx="288925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438" name="Picture 16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215" b="43991"/>
          <a:stretch>
            <a:fillRect/>
          </a:stretch>
        </p:blipFill>
        <p:spPr bwMode="auto">
          <a:xfrm>
            <a:off x="2771775" y="5661025"/>
            <a:ext cx="288925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439" name="Picture 14" descr="NUKE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368675" y="6005513"/>
            <a:ext cx="15557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440" name="Picture 15" descr="MORE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2339975" y="6021388"/>
            <a:ext cx="1635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441" name="Picture 32" descr="lines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2813050" y="6040438"/>
            <a:ext cx="2016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8442" name="Group 234"/>
          <p:cNvGrpSpPr>
            <a:grpSpLocks/>
          </p:cNvGrpSpPr>
          <p:nvPr/>
        </p:nvGrpSpPr>
        <p:grpSpPr bwMode="auto">
          <a:xfrm>
            <a:off x="2706688" y="6299200"/>
            <a:ext cx="211137" cy="212725"/>
            <a:chOff x="1641" y="3957"/>
            <a:chExt cx="147" cy="151"/>
          </a:xfrm>
        </p:grpSpPr>
        <p:pic>
          <p:nvPicPr>
            <p:cNvPr id="58456" name="Picture 35" descr="oil0014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1641" y="3960"/>
              <a:ext cx="95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457" name="Picture 36" descr="oil0014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1692" y="3957"/>
              <a:ext cx="96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8443" name="Group 237"/>
          <p:cNvGrpSpPr>
            <a:grpSpLocks/>
          </p:cNvGrpSpPr>
          <p:nvPr/>
        </p:nvGrpSpPr>
        <p:grpSpPr bwMode="auto">
          <a:xfrm>
            <a:off x="3073400" y="6262688"/>
            <a:ext cx="182563" cy="98425"/>
            <a:chOff x="1763" y="3909"/>
            <a:chExt cx="189" cy="82"/>
          </a:xfrm>
        </p:grpSpPr>
        <p:pic>
          <p:nvPicPr>
            <p:cNvPr id="58454" name="Picture 31" descr="Oil: Pipe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1763" y="3909"/>
              <a:ext cx="102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455" name="Picture 37" descr="Oil: Pipe"/>
            <p:cNvPicPr>
              <a:picLocks noChangeAspect="1"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1849" y="3911"/>
              <a:ext cx="103" cy="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8444" name="Group 240"/>
          <p:cNvGrpSpPr>
            <a:grpSpLocks/>
          </p:cNvGrpSpPr>
          <p:nvPr/>
        </p:nvGrpSpPr>
        <p:grpSpPr bwMode="auto">
          <a:xfrm>
            <a:off x="2987675" y="6381750"/>
            <a:ext cx="138113" cy="150813"/>
            <a:chOff x="1020" y="3440"/>
            <a:chExt cx="211" cy="214"/>
          </a:xfrm>
        </p:grpSpPr>
        <p:pic>
          <p:nvPicPr>
            <p:cNvPr id="58452" name="Picture 112"/>
            <p:cNvPicPr>
              <a:picLocks noChangeAspect="1" noChangeArrowheads="1"/>
            </p:cNvPicPr>
            <p:nvPr/>
          </p:nvPicPr>
          <p:blipFill>
            <a:blip r:embed="rId3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20" y="3440"/>
              <a:ext cx="211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453" name="Picture 113" descr="31e269a2bbcb65871bf00d3cfb1e52980"/>
            <p:cNvPicPr>
              <a:picLocks noChangeAspect="1" noChangeArrowheads="1"/>
            </p:cNvPicPr>
            <p:nvPr/>
          </p:nvPicPr>
          <p:blipFill>
            <a:blip r:embed="rId3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85" y="3517"/>
              <a:ext cx="105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7859" name="Rectangle 67"/>
          <p:cNvSpPr>
            <a:spLocks noChangeArrowheads="1"/>
          </p:cNvSpPr>
          <p:nvPr/>
        </p:nvSpPr>
        <p:spPr bwMode="auto">
          <a:xfrm>
            <a:off x="1106488" y="1108075"/>
            <a:ext cx="116363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  <a:defRPr/>
            </a:pPr>
            <a:r>
              <a:rPr lang="ru-RU" sz="14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ГИС ЖКХ</a:t>
            </a:r>
            <a:endParaRPr lang="en-US" sz="1400" b="1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367860" name="Rectangle 67"/>
          <p:cNvSpPr>
            <a:spLocks noChangeArrowheads="1"/>
          </p:cNvSpPr>
          <p:nvPr/>
        </p:nvSpPr>
        <p:spPr bwMode="auto">
          <a:xfrm>
            <a:off x="944563" y="3975100"/>
            <a:ext cx="116363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  <a:defRPr/>
            </a:pPr>
            <a:r>
              <a:rPr lang="ru-RU" sz="14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МИР</a:t>
            </a:r>
            <a:endParaRPr lang="en-US" sz="1400" b="1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58447" name="Text Box 202"/>
          <p:cNvSpPr txBox="1">
            <a:spLocks noChangeArrowheads="1"/>
          </p:cNvSpPr>
          <p:nvPr/>
        </p:nvSpPr>
        <p:spPr bwMode="auto">
          <a:xfrm>
            <a:off x="3860800" y="2603500"/>
            <a:ext cx="1249363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 b="1">
                <a:solidFill>
                  <a:srgbClr val="000000"/>
                </a:solidFill>
              </a:rPr>
              <a:t>Система аналитики и отчетности</a:t>
            </a:r>
          </a:p>
        </p:txBody>
      </p:sp>
      <p:grpSp>
        <p:nvGrpSpPr>
          <p:cNvPr id="58448" name="Group 119"/>
          <p:cNvGrpSpPr>
            <a:grpSpLocks/>
          </p:cNvGrpSpPr>
          <p:nvPr/>
        </p:nvGrpSpPr>
        <p:grpSpPr bwMode="auto">
          <a:xfrm>
            <a:off x="1870075" y="3732213"/>
            <a:ext cx="954088" cy="487362"/>
            <a:chOff x="2256" y="3648"/>
            <a:chExt cx="1200" cy="553"/>
          </a:xfrm>
        </p:grpSpPr>
        <p:pic>
          <p:nvPicPr>
            <p:cNvPr id="58449" name="Picture 120" descr="cloud_b"/>
            <p:cNvPicPr>
              <a:picLocks noChangeAspect="1" noChangeArrowheads="1"/>
            </p:cNvPicPr>
            <p:nvPr/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2256" y="3648"/>
              <a:ext cx="1200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450" name="Picture 121"/>
            <p:cNvPicPr>
              <a:picLocks noChangeAspect="1" noChangeArrowheads="1"/>
            </p:cNvPicPr>
            <p:nvPr/>
          </p:nvPicPr>
          <p:blipFill>
            <a:blip r:embed="rId33"/>
            <a:srcRect/>
            <a:stretch>
              <a:fillRect/>
            </a:stretch>
          </p:blipFill>
          <p:spPr bwMode="auto">
            <a:xfrm>
              <a:off x="2575" y="3840"/>
              <a:ext cx="229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451" name="Picture 122"/>
            <p:cNvPicPr>
              <a:picLocks noChangeAspect="1" noChangeArrowheads="1"/>
            </p:cNvPicPr>
            <p:nvPr/>
          </p:nvPicPr>
          <p:blipFill>
            <a:blip r:embed="rId3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32" y="3744"/>
              <a:ext cx="271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Группа компаний СТАРТ</a:t>
            </a:r>
          </a:p>
        </p:txBody>
      </p:sp>
      <p:sp>
        <p:nvSpPr>
          <p:cNvPr id="60418" name="Дата 2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48CF4638-4500-4579-838B-A6143FFD8B4F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60419" name="Нижний колонтитул 3"/>
          <p:cNvSpPr txBox="1">
            <a:spLocks noGrp="1"/>
          </p:cNvSpPr>
          <p:nvPr/>
        </p:nvSpPr>
        <p:spPr bwMode="auto">
          <a:xfrm>
            <a:off x="1835150" y="6453188"/>
            <a:ext cx="58324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200">
                <a:solidFill>
                  <a:srgbClr val="006600"/>
                </a:solidFill>
              </a:rPr>
              <a:t>ЗАО "Группа компаний СТАРТ"</a:t>
            </a:r>
          </a:p>
        </p:txBody>
      </p:sp>
      <p:sp>
        <p:nvSpPr>
          <p:cNvPr id="60420" name="Номер слайда 4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E5850F7-C85B-4A2B-AFE2-0C72E334D0D5}" type="slidenum">
              <a:rPr lang="ru-RU" sz="1200">
                <a:solidFill>
                  <a:srgbClr val="006600"/>
                </a:solidFill>
              </a:rPr>
              <a:pPr algn="r"/>
              <a:t>22</a:t>
            </a:fld>
            <a:endParaRPr lang="ru-RU" sz="1200">
              <a:solidFill>
                <a:srgbClr val="006600"/>
              </a:solidFill>
            </a:endParaRPr>
          </a:p>
        </p:txBody>
      </p:sp>
      <p:pic>
        <p:nvPicPr>
          <p:cNvPr id="60421" name="Picture 10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b="5362"/>
          <a:stretch>
            <a:fillRect/>
          </a:stretch>
        </p:blipFill>
        <p:spPr bwMode="auto">
          <a:xfrm>
            <a:off x="2363788" y="3346450"/>
            <a:ext cx="6054725" cy="3513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89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493712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ru-RU" sz="1800" smtClean="0"/>
              <a:t>Единое информационное пространство ЖКХ = </a:t>
            </a:r>
            <a:br>
              <a:rPr lang="ru-RU" sz="1800" smtClean="0"/>
            </a:br>
            <a:r>
              <a:rPr lang="ru-RU" sz="1800" smtClean="0"/>
              <a:t>Система приборного учета + Биллинг + МФЦ + Муниципальные информационные ресурсы + ИС Электронного правительства</a:t>
            </a:r>
          </a:p>
        </p:txBody>
      </p:sp>
      <p:pic>
        <p:nvPicPr>
          <p:cNvPr id="60423" name="Picture 4" descr="Filename: j0434874.png&#10;Keywords: avatar, avatars, businesses &#10;...&#10;File Size: 48 KB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18363" y="1333500"/>
            <a:ext cx="563562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4" name="AutoShape 5"/>
          <p:cNvSpPr>
            <a:spLocks noChangeArrowheads="1"/>
          </p:cNvSpPr>
          <p:nvPr/>
        </p:nvSpPr>
        <p:spPr bwMode="auto">
          <a:xfrm rot="6474689">
            <a:off x="2921000" y="196850"/>
            <a:ext cx="1708150" cy="4406900"/>
          </a:xfrm>
          <a:prstGeom prst="moon">
            <a:avLst>
              <a:gd name="adj" fmla="val 50000"/>
            </a:avLst>
          </a:prstGeom>
          <a:solidFill>
            <a:srgbClr val="FCA39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0425" name="Oval 6"/>
          <p:cNvSpPr>
            <a:spLocks noChangeArrowheads="1"/>
          </p:cNvSpPr>
          <p:nvPr/>
        </p:nvSpPr>
        <p:spPr bwMode="auto">
          <a:xfrm rot="-1264497">
            <a:off x="565150" y="2093913"/>
            <a:ext cx="2693988" cy="123507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0426" name="Line 7"/>
          <p:cNvSpPr>
            <a:spLocks noChangeShapeType="1"/>
          </p:cNvSpPr>
          <p:nvPr/>
        </p:nvSpPr>
        <p:spPr bwMode="auto">
          <a:xfrm>
            <a:off x="1843088" y="3084513"/>
            <a:ext cx="436562" cy="214312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60427" name="Line 8"/>
          <p:cNvSpPr>
            <a:spLocks noChangeShapeType="1"/>
          </p:cNvSpPr>
          <p:nvPr/>
        </p:nvSpPr>
        <p:spPr bwMode="auto">
          <a:xfrm>
            <a:off x="2563813" y="2293938"/>
            <a:ext cx="368300" cy="182562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60428" name="Line 9"/>
          <p:cNvSpPr>
            <a:spLocks noChangeShapeType="1"/>
          </p:cNvSpPr>
          <p:nvPr/>
        </p:nvSpPr>
        <p:spPr bwMode="auto">
          <a:xfrm>
            <a:off x="733425" y="2725738"/>
            <a:ext cx="922338" cy="45878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60429" name="Line 10"/>
          <p:cNvSpPr>
            <a:spLocks noChangeShapeType="1"/>
          </p:cNvSpPr>
          <p:nvPr/>
        </p:nvSpPr>
        <p:spPr bwMode="auto">
          <a:xfrm>
            <a:off x="1379538" y="2322513"/>
            <a:ext cx="966787" cy="481012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60430" name="Line 11"/>
          <p:cNvSpPr>
            <a:spLocks noChangeShapeType="1"/>
          </p:cNvSpPr>
          <p:nvPr/>
        </p:nvSpPr>
        <p:spPr bwMode="auto">
          <a:xfrm>
            <a:off x="1947863" y="1985963"/>
            <a:ext cx="512762" cy="2540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89452" name="AutoShape 12"/>
          <p:cNvSpPr>
            <a:spLocks noChangeArrowheads="1"/>
          </p:cNvSpPr>
          <p:nvPr/>
        </p:nvSpPr>
        <p:spPr bwMode="auto">
          <a:xfrm rot="19860000" flipH="1">
            <a:off x="1023938" y="2162175"/>
            <a:ext cx="588962" cy="211138"/>
          </a:xfrm>
          <a:prstGeom prst="parallelogram">
            <a:avLst>
              <a:gd name="adj" fmla="val 68523"/>
            </a:avLst>
          </a:prstGeom>
          <a:solidFill>
            <a:srgbClr val="0066CC"/>
          </a:solidFill>
          <a:ln w="9525">
            <a:noFill/>
            <a:miter lim="800000"/>
            <a:headEnd/>
            <a:tailEnd/>
          </a:ln>
          <a:effectLst>
            <a:outerShdw dist="89803" dir="4912194" algn="ctr" rotWithShape="0">
              <a:srgbClr val="003399"/>
            </a:outerShdw>
          </a:effectLst>
        </p:spPr>
        <p:txBody>
          <a:bodyPr wrap="none" lIns="90488" tIns="44450" rIns="90488" bIns="44450" anchor="ctr"/>
          <a:lstStyle/>
          <a:p>
            <a:pPr defTabSz="762000">
              <a:spcBef>
                <a:spcPct val="50000"/>
              </a:spcBef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32" name="Line 13"/>
          <p:cNvSpPr>
            <a:spLocks noChangeShapeType="1"/>
          </p:cNvSpPr>
          <p:nvPr/>
        </p:nvSpPr>
        <p:spPr bwMode="auto">
          <a:xfrm flipV="1">
            <a:off x="1654175" y="2473325"/>
            <a:ext cx="1281113" cy="714375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60433" name="Line 14"/>
          <p:cNvSpPr>
            <a:spLocks noChangeShapeType="1"/>
          </p:cNvSpPr>
          <p:nvPr/>
        </p:nvSpPr>
        <p:spPr bwMode="auto">
          <a:xfrm>
            <a:off x="2284413" y="2833688"/>
            <a:ext cx="439737" cy="219075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60434" name="Line 15"/>
          <p:cNvSpPr>
            <a:spLocks noChangeShapeType="1"/>
          </p:cNvSpPr>
          <p:nvPr/>
        </p:nvSpPr>
        <p:spPr bwMode="auto">
          <a:xfrm>
            <a:off x="2624138" y="2652713"/>
            <a:ext cx="438150" cy="21748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89456" name="AutoShape 16"/>
          <p:cNvSpPr>
            <a:spLocks noChangeArrowheads="1"/>
          </p:cNvSpPr>
          <p:nvPr/>
        </p:nvSpPr>
        <p:spPr bwMode="auto">
          <a:xfrm rot="19860000" flipH="1">
            <a:off x="2797175" y="2755900"/>
            <a:ext cx="434975" cy="211138"/>
          </a:xfrm>
          <a:prstGeom prst="parallelogram">
            <a:avLst>
              <a:gd name="adj" fmla="val 67174"/>
            </a:avLst>
          </a:prstGeom>
          <a:solidFill>
            <a:srgbClr val="66BCA4"/>
          </a:solidFill>
          <a:ln w="9525">
            <a:noFill/>
            <a:miter lim="800000"/>
            <a:headEnd/>
            <a:tailEnd/>
          </a:ln>
          <a:effectLst>
            <a:outerShdw dist="89803" dir="4912194" algn="ctr" rotWithShape="0">
              <a:srgbClr val="007155"/>
            </a:outerShdw>
          </a:effectLst>
        </p:spPr>
        <p:txBody>
          <a:bodyPr wrap="none" lIns="90488" tIns="44450" rIns="90488" bIns="44450" anchor="ctr"/>
          <a:lstStyle/>
          <a:p>
            <a:pPr defTabSz="762000">
              <a:spcBef>
                <a:spcPct val="50000"/>
              </a:spcBef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36" name="Picture 17" descr="Building: Hospital">
            <a:hlinkHover r:id="" action="ppaction://hlinkshowjump?jump=nextslide" highlightClick="1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51163" y="2649538"/>
            <a:ext cx="1698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7" name="Picture 18" descr="NUK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20800" y="2095500"/>
            <a:ext cx="1444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8" name="Picture 19" descr="MOR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71575" y="2178050"/>
            <a:ext cx="152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60" name="AutoShape 20"/>
          <p:cNvSpPr>
            <a:spLocks noChangeArrowheads="1"/>
          </p:cNvSpPr>
          <p:nvPr/>
        </p:nvSpPr>
        <p:spPr bwMode="auto">
          <a:xfrm rot="19860000" flipH="1">
            <a:off x="544513" y="2916238"/>
            <a:ext cx="1039812" cy="315912"/>
          </a:xfrm>
          <a:prstGeom prst="parallelogram">
            <a:avLst>
              <a:gd name="adj" fmla="val 69364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>
            <a:outerShdw dist="89803" dir="4912194" algn="ctr" rotWithShape="0">
              <a:srgbClr val="B47900"/>
            </a:outerShdw>
          </a:effectLst>
        </p:spPr>
        <p:txBody>
          <a:bodyPr wrap="none" lIns="90488" tIns="44450" rIns="90488" bIns="44450" anchor="ctr"/>
          <a:lstStyle/>
          <a:p>
            <a:pPr defTabSz="762000">
              <a:spcBef>
                <a:spcPct val="50000"/>
              </a:spcBef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461" name="AutoShape 21"/>
          <p:cNvSpPr>
            <a:spLocks noChangeArrowheads="1"/>
          </p:cNvSpPr>
          <p:nvPr/>
        </p:nvSpPr>
        <p:spPr bwMode="auto">
          <a:xfrm rot="19860000" flipH="1">
            <a:off x="2087563" y="2049463"/>
            <a:ext cx="1039812" cy="315912"/>
          </a:xfrm>
          <a:prstGeom prst="parallelogram">
            <a:avLst>
              <a:gd name="adj" fmla="val 69364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>
            <a:outerShdw dist="89803" dir="4912194" algn="ctr" rotWithShape="0">
              <a:srgbClr val="B47900"/>
            </a:outerShdw>
          </a:effectLst>
        </p:spPr>
        <p:txBody>
          <a:bodyPr wrap="none" lIns="90488" tIns="44450" rIns="90488" bIns="44450" anchor="ctr"/>
          <a:lstStyle/>
          <a:p>
            <a:pPr defTabSz="762000">
              <a:spcBef>
                <a:spcPct val="50000"/>
              </a:spcBef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41" name="Picture 22" descr="oil00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93963" y="2105025"/>
            <a:ext cx="141287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42" name="Picture 23" descr="oil00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71750" y="2100263"/>
            <a:ext cx="141288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43" name="Picture 24" descr="ga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27250" y="2163763"/>
            <a:ext cx="322263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44" name="Picture 25" descr="ga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43200" y="1987550"/>
            <a:ext cx="322263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66" name="AutoShape 26"/>
          <p:cNvSpPr>
            <a:spLocks noChangeArrowheads="1"/>
          </p:cNvSpPr>
          <p:nvPr/>
        </p:nvSpPr>
        <p:spPr bwMode="auto">
          <a:xfrm rot="19860000" flipH="1">
            <a:off x="1316038" y="2481263"/>
            <a:ext cx="1039812" cy="314325"/>
          </a:xfrm>
          <a:prstGeom prst="parallelogram">
            <a:avLst>
              <a:gd name="adj" fmla="val 69715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>
            <a:outerShdw dist="89803" dir="4912194" algn="ctr" rotWithShape="0">
              <a:srgbClr val="B47900"/>
            </a:outerShdw>
          </a:effectLst>
        </p:spPr>
        <p:txBody>
          <a:bodyPr wrap="none" lIns="90488" tIns="44450" rIns="90488" bIns="44450" anchor="ctr"/>
          <a:lstStyle/>
          <a:p>
            <a:pPr defTabSz="762000">
              <a:spcBef>
                <a:spcPct val="50000"/>
              </a:spcBef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467" name="AutoShape 27"/>
          <p:cNvSpPr>
            <a:spLocks noChangeArrowheads="1"/>
          </p:cNvSpPr>
          <p:nvPr/>
        </p:nvSpPr>
        <p:spPr bwMode="auto">
          <a:xfrm rot="19860000" flipH="1">
            <a:off x="2441575" y="2949575"/>
            <a:ext cx="433388" cy="211138"/>
          </a:xfrm>
          <a:prstGeom prst="parallelogram">
            <a:avLst>
              <a:gd name="adj" fmla="val 66929"/>
            </a:avLst>
          </a:prstGeom>
          <a:solidFill>
            <a:srgbClr val="66BCA4"/>
          </a:solidFill>
          <a:ln w="9525">
            <a:noFill/>
            <a:miter lim="800000"/>
            <a:headEnd/>
            <a:tailEnd/>
          </a:ln>
          <a:effectLst>
            <a:outerShdw dist="89803" dir="4912194" algn="ctr" rotWithShape="0">
              <a:srgbClr val="007155"/>
            </a:outerShdw>
          </a:effectLst>
        </p:spPr>
        <p:txBody>
          <a:bodyPr wrap="none" lIns="90488" tIns="44450" rIns="90488" bIns="44450" anchor="ctr"/>
          <a:lstStyle/>
          <a:p>
            <a:pPr defTabSz="762000">
              <a:spcBef>
                <a:spcPct val="50000"/>
              </a:spcBef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47" name="Picture 28" descr="Building: Office Buildi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78100" y="2895600"/>
            <a:ext cx="16827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69" name="AutoShape 29"/>
          <p:cNvSpPr>
            <a:spLocks noChangeArrowheads="1"/>
          </p:cNvSpPr>
          <p:nvPr/>
        </p:nvSpPr>
        <p:spPr bwMode="auto">
          <a:xfrm rot="19860000" flipH="1">
            <a:off x="1571625" y="1839913"/>
            <a:ext cx="588963" cy="211137"/>
          </a:xfrm>
          <a:prstGeom prst="parallelogram">
            <a:avLst>
              <a:gd name="adj" fmla="val 68523"/>
            </a:avLst>
          </a:prstGeom>
          <a:solidFill>
            <a:srgbClr val="0066CC"/>
          </a:solidFill>
          <a:ln w="9525">
            <a:noFill/>
            <a:miter lim="800000"/>
            <a:headEnd/>
            <a:tailEnd/>
          </a:ln>
          <a:effectLst>
            <a:outerShdw dist="89803" dir="4912194" algn="ctr" rotWithShape="0">
              <a:srgbClr val="003399"/>
            </a:outerShdw>
          </a:effectLst>
        </p:spPr>
        <p:txBody>
          <a:bodyPr wrap="none" lIns="90488" tIns="44450" rIns="90488" bIns="44450" anchor="ctr"/>
          <a:lstStyle/>
          <a:p>
            <a:pPr defTabSz="762000">
              <a:spcBef>
                <a:spcPct val="50000"/>
              </a:spcBef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49" name="Picture 30" descr="oil000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01800" y="1776413"/>
            <a:ext cx="323850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71" name="AutoShape 31"/>
          <p:cNvSpPr>
            <a:spLocks noChangeArrowheads="1"/>
          </p:cNvSpPr>
          <p:nvPr/>
        </p:nvSpPr>
        <p:spPr bwMode="auto">
          <a:xfrm rot="19860000" flipH="1">
            <a:off x="471488" y="2486025"/>
            <a:ext cx="588962" cy="211138"/>
          </a:xfrm>
          <a:prstGeom prst="parallelogram">
            <a:avLst>
              <a:gd name="adj" fmla="val 68523"/>
            </a:avLst>
          </a:prstGeom>
          <a:solidFill>
            <a:srgbClr val="0066CC"/>
          </a:solidFill>
          <a:ln w="9525">
            <a:noFill/>
            <a:miter lim="800000"/>
            <a:headEnd/>
            <a:tailEnd/>
          </a:ln>
          <a:effectLst>
            <a:outerShdw dist="89803" dir="4912194" algn="ctr" rotWithShape="0">
              <a:srgbClr val="003399"/>
            </a:outerShdw>
          </a:effectLst>
        </p:spPr>
        <p:txBody>
          <a:bodyPr wrap="none" lIns="90488" tIns="44450" rIns="90488" bIns="44450" anchor="ctr"/>
          <a:lstStyle/>
          <a:p>
            <a:pPr defTabSz="762000">
              <a:spcBef>
                <a:spcPct val="50000"/>
              </a:spcBef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51" name="Picture 32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0400" y="2470150"/>
            <a:ext cx="304800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52" name="Picture 33" descr="manuf0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46100" y="2509838"/>
            <a:ext cx="96838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53" name="Picture 34" descr="manuf020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47700" y="2568575"/>
            <a:ext cx="98425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54" name="Picture 35" descr="Oil: Pipe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74750" y="2879725"/>
            <a:ext cx="15081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55" name="Picture 36" descr="line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347788" y="2020888"/>
            <a:ext cx="220662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56" name="Picture 37" descr="oil00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875" y="3068638"/>
            <a:ext cx="141288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57" name="Picture 38" descr="oil00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4075" y="3065463"/>
            <a:ext cx="141288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58" name="Picture 39" descr="oil00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3775" y="2949575"/>
            <a:ext cx="141288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59" name="Picture 40" descr="oil00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9975" y="2946400"/>
            <a:ext cx="1412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60" name="Picture 41" descr="Oil: Pipe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303338" y="2882900"/>
            <a:ext cx="150812" cy="10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0461" name="Group 42"/>
          <p:cNvGrpSpPr>
            <a:grpSpLocks/>
          </p:cNvGrpSpPr>
          <p:nvPr/>
        </p:nvGrpSpPr>
        <p:grpSpPr bwMode="auto">
          <a:xfrm>
            <a:off x="877888" y="2762250"/>
            <a:ext cx="111125" cy="120650"/>
            <a:chOff x="3555" y="3588"/>
            <a:chExt cx="180" cy="199"/>
          </a:xfrm>
        </p:grpSpPr>
        <p:sp>
          <p:nvSpPr>
            <p:cNvPr id="60545" name="Oval 43"/>
            <p:cNvSpPr>
              <a:spLocks noChangeArrowheads="1"/>
            </p:cNvSpPr>
            <p:nvPr/>
          </p:nvSpPr>
          <p:spPr bwMode="auto">
            <a:xfrm>
              <a:off x="3555" y="3588"/>
              <a:ext cx="180" cy="199"/>
            </a:xfrm>
            <a:prstGeom prst="ellipse">
              <a:avLst/>
            </a:prstGeom>
            <a:solidFill>
              <a:srgbClr val="CCFFCC"/>
            </a:solidFill>
            <a:ln w="9525">
              <a:round/>
              <a:headEnd/>
              <a:tailEnd/>
            </a:ln>
            <a:scene3d>
              <a:camera prst="legacyObliqueTopLeft">
                <a:rot lat="600000" lon="20099996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60546" name="Line 44"/>
            <p:cNvSpPr>
              <a:spLocks noChangeShapeType="1"/>
            </p:cNvSpPr>
            <p:nvPr/>
          </p:nvSpPr>
          <p:spPr bwMode="auto">
            <a:xfrm flipV="1">
              <a:off x="3616" y="3631"/>
              <a:ext cx="51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547" name="AutoShape 45"/>
            <p:cNvSpPr>
              <a:spLocks noChangeArrowheads="1"/>
            </p:cNvSpPr>
            <p:nvPr/>
          </p:nvSpPr>
          <p:spPr bwMode="auto">
            <a:xfrm rot="8984614">
              <a:off x="3610" y="3664"/>
              <a:ext cx="72" cy="30"/>
            </a:xfrm>
            <a:prstGeom prst="parallelogram">
              <a:avLst>
                <a:gd name="adj" fmla="val 5274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0548" name="Line 46"/>
            <p:cNvSpPr>
              <a:spLocks noChangeShapeType="1"/>
            </p:cNvSpPr>
            <p:nvPr/>
          </p:nvSpPr>
          <p:spPr bwMode="auto">
            <a:xfrm flipV="1">
              <a:off x="3620" y="3697"/>
              <a:ext cx="52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549" name="Line 47"/>
            <p:cNvSpPr>
              <a:spLocks noChangeShapeType="1"/>
            </p:cNvSpPr>
            <p:nvPr/>
          </p:nvSpPr>
          <p:spPr bwMode="auto">
            <a:xfrm flipV="1">
              <a:off x="3621" y="3705"/>
              <a:ext cx="52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0462" name="Group 48"/>
          <p:cNvGrpSpPr>
            <a:grpSpLocks/>
          </p:cNvGrpSpPr>
          <p:nvPr/>
        </p:nvGrpSpPr>
        <p:grpSpPr bwMode="auto">
          <a:xfrm>
            <a:off x="1535113" y="2366963"/>
            <a:ext cx="109537" cy="120650"/>
            <a:chOff x="3555" y="3588"/>
            <a:chExt cx="180" cy="199"/>
          </a:xfrm>
        </p:grpSpPr>
        <p:sp>
          <p:nvSpPr>
            <p:cNvPr id="60540" name="Oval 49"/>
            <p:cNvSpPr>
              <a:spLocks noChangeArrowheads="1"/>
            </p:cNvSpPr>
            <p:nvPr/>
          </p:nvSpPr>
          <p:spPr bwMode="auto">
            <a:xfrm>
              <a:off x="3555" y="3588"/>
              <a:ext cx="180" cy="199"/>
            </a:xfrm>
            <a:prstGeom prst="ellipse">
              <a:avLst/>
            </a:prstGeom>
            <a:solidFill>
              <a:srgbClr val="CCFFCC"/>
            </a:solidFill>
            <a:ln w="9525">
              <a:round/>
              <a:headEnd/>
              <a:tailEnd/>
            </a:ln>
            <a:scene3d>
              <a:camera prst="legacyObliqueTopLeft">
                <a:rot lat="600000" lon="20099996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60541" name="Line 50"/>
            <p:cNvSpPr>
              <a:spLocks noChangeShapeType="1"/>
            </p:cNvSpPr>
            <p:nvPr/>
          </p:nvSpPr>
          <p:spPr bwMode="auto">
            <a:xfrm flipV="1">
              <a:off x="3616" y="3631"/>
              <a:ext cx="51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542" name="AutoShape 51"/>
            <p:cNvSpPr>
              <a:spLocks noChangeArrowheads="1"/>
            </p:cNvSpPr>
            <p:nvPr/>
          </p:nvSpPr>
          <p:spPr bwMode="auto">
            <a:xfrm rot="8984614">
              <a:off x="3610" y="3664"/>
              <a:ext cx="72" cy="30"/>
            </a:xfrm>
            <a:prstGeom prst="parallelogram">
              <a:avLst>
                <a:gd name="adj" fmla="val 5274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0543" name="Line 52"/>
            <p:cNvSpPr>
              <a:spLocks noChangeShapeType="1"/>
            </p:cNvSpPr>
            <p:nvPr/>
          </p:nvSpPr>
          <p:spPr bwMode="auto">
            <a:xfrm flipV="1">
              <a:off x="3620" y="3697"/>
              <a:ext cx="52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544" name="Line 53"/>
            <p:cNvSpPr>
              <a:spLocks noChangeShapeType="1"/>
            </p:cNvSpPr>
            <p:nvPr/>
          </p:nvSpPr>
          <p:spPr bwMode="auto">
            <a:xfrm flipV="1">
              <a:off x="3621" y="3705"/>
              <a:ext cx="52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0463" name="Group 54"/>
          <p:cNvGrpSpPr>
            <a:grpSpLocks/>
          </p:cNvGrpSpPr>
          <p:nvPr/>
        </p:nvGrpSpPr>
        <p:grpSpPr bwMode="auto">
          <a:xfrm>
            <a:off x="2125663" y="2025650"/>
            <a:ext cx="109537" cy="120650"/>
            <a:chOff x="3555" y="3588"/>
            <a:chExt cx="180" cy="199"/>
          </a:xfrm>
        </p:grpSpPr>
        <p:sp>
          <p:nvSpPr>
            <p:cNvPr id="60535" name="Oval 55"/>
            <p:cNvSpPr>
              <a:spLocks noChangeArrowheads="1"/>
            </p:cNvSpPr>
            <p:nvPr/>
          </p:nvSpPr>
          <p:spPr bwMode="auto">
            <a:xfrm>
              <a:off x="3555" y="3588"/>
              <a:ext cx="180" cy="199"/>
            </a:xfrm>
            <a:prstGeom prst="ellipse">
              <a:avLst/>
            </a:prstGeom>
            <a:solidFill>
              <a:srgbClr val="CCFFCC"/>
            </a:solidFill>
            <a:ln w="9525">
              <a:round/>
              <a:headEnd/>
              <a:tailEnd/>
            </a:ln>
            <a:scene3d>
              <a:camera prst="legacyObliqueTopLeft">
                <a:rot lat="600000" lon="20099996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60536" name="Line 56"/>
            <p:cNvSpPr>
              <a:spLocks noChangeShapeType="1"/>
            </p:cNvSpPr>
            <p:nvPr/>
          </p:nvSpPr>
          <p:spPr bwMode="auto">
            <a:xfrm flipV="1">
              <a:off x="3616" y="3631"/>
              <a:ext cx="51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537" name="AutoShape 57"/>
            <p:cNvSpPr>
              <a:spLocks noChangeArrowheads="1"/>
            </p:cNvSpPr>
            <p:nvPr/>
          </p:nvSpPr>
          <p:spPr bwMode="auto">
            <a:xfrm rot="8984614">
              <a:off x="3610" y="3664"/>
              <a:ext cx="72" cy="30"/>
            </a:xfrm>
            <a:prstGeom prst="parallelogram">
              <a:avLst>
                <a:gd name="adj" fmla="val 5274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0538" name="Line 58"/>
            <p:cNvSpPr>
              <a:spLocks noChangeShapeType="1"/>
            </p:cNvSpPr>
            <p:nvPr/>
          </p:nvSpPr>
          <p:spPr bwMode="auto">
            <a:xfrm flipV="1">
              <a:off x="3620" y="3697"/>
              <a:ext cx="52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539" name="Line 59"/>
            <p:cNvSpPr>
              <a:spLocks noChangeShapeType="1"/>
            </p:cNvSpPr>
            <p:nvPr/>
          </p:nvSpPr>
          <p:spPr bwMode="auto">
            <a:xfrm flipV="1">
              <a:off x="3621" y="3705"/>
              <a:ext cx="52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9500" name="AutoShape 60"/>
          <p:cNvSpPr>
            <a:spLocks noChangeArrowheads="1"/>
          </p:cNvSpPr>
          <p:nvPr/>
        </p:nvSpPr>
        <p:spPr bwMode="auto">
          <a:xfrm rot="19860000" flipH="1">
            <a:off x="2066925" y="3167063"/>
            <a:ext cx="434975" cy="211137"/>
          </a:xfrm>
          <a:prstGeom prst="parallelogram">
            <a:avLst>
              <a:gd name="adj" fmla="val 67174"/>
            </a:avLst>
          </a:prstGeom>
          <a:solidFill>
            <a:srgbClr val="66BCA4"/>
          </a:solidFill>
          <a:ln w="9525">
            <a:noFill/>
            <a:miter lim="800000"/>
            <a:headEnd/>
            <a:tailEnd/>
          </a:ln>
          <a:effectLst>
            <a:outerShdw dist="89803" dir="4912194" algn="ctr" rotWithShape="0">
              <a:srgbClr val="007155"/>
            </a:outerShdw>
          </a:effectLst>
        </p:spPr>
        <p:txBody>
          <a:bodyPr wrap="none" lIns="90488" tIns="44450" rIns="90488" bIns="44450" anchor="ctr"/>
          <a:lstStyle/>
          <a:p>
            <a:pPr defTabSz="762000">
              <a:spcBef>
                <a:spcPct val="50000"/>
              </a:spcBef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65" name="Picture 61" descr="ranch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228850" y="3167063"/>
            <a:ext cx="1587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0466" name="Group 62"/>
          <p:cNvGrpSpPr>
            <a:grpSpLocks/>
          </p:cNvGrpSpPr>
          <p:nvPr/>
        </p:nvGrpSpPr>
        <p:grpSpPr bwMode="auto">
          <a:xfrm>
            <a:off x="1960563" y="3089275"/>
            <a:ext cx="109537" cy="120650"/>
            <a:chOff x="3555" y="3588"/>
            <a:chExt cx="180" cy="199"/>
          </a:xfrm>
        </p:grpSpPr>
        <p:sp>
          <p:nvSpPr>
            <p:cNvPr id="60530" name="Oval 63"/>
            <p:cNvSpPr>
              <a:spLocks noChangeArrowheads="1"/>
            </p:cNvSpPr>
            <p:nvPr/>
          </p:nvSpPr>
          <p:spPr bwMode="auto">
            <a:xfrm>
              <a:off x="3555" y="3588"/>
              <a:ext cx="180" cy="199"/>
            </a:xfrm>
            <a:prstGeom prst="ellipse">
              <a:avLst/>
            </a:prstGeom>
            <a:solidFill>
              <a:srgbClr val="CCFFCC"/>
            </a:solidFill>
            <a:ln w="9525">
              <a:round/>
              <a:headEnd/>
              <a:tailEnd/>
            </a:ln>
            <a:scene3d>
              <a:camera prst="legacyObliqueTopLeft">
                <a:rot lat="600000" lon="20099996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60531" name="Line 64"/>
            <p:cNvSpPr>
              <a:spLocks noChangeShapeType="1"/>
            </p:cNvSpPr>
            <p:nvPr/>
          </p:nvSpPr>
          <p:spPr bwMode="auto">
            <a:xfrm flipV="1">
              <a:off x="3616" y="3631"/>
              <a:ext cx="51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532" name="AutoShape 65"/>
            <p:cNvSpPr>
              <a:spLocks noChangeArrowheads="1"/>
            </p:cNvSpPr>
            <p:nvPr/>
          </p:nvSpPr>
          <p:spPr bwMode="auto">
            <a:xfrm rot="8984614">
              <a:off x="3610" y="3664"/>
              <a:ext cx="72" cy="30"/>
            </a:xfrm>
            <a:prstGeom prst="parallelogram">
              <a:avLst>
                <a:gd name="adj" fmla="val 5274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0533" name="Line 66"/>
            <p:cNvSpPr>
              <a:spLocks noChangeShapeType="1"/>
            </p:cNvSpPr>
            <p:nvPr/>
          </p:nvSpPr>
          <p:spPr bwMode="auto">
            <a:xfrm flipV="1">
              <a:off x="3620" y="3697"/>
              <a:ext cx="52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534" name="Line 67"/>
            <p:cNvSpPr>
              <a:spLocks noChangeShapeType="1"/>
            </p:cNvSpPr>
            <p:nvPr/>
          </p:nvSpPr>
          <p:spPr bwMode="auto">
            <a:xfrm flipV="1">
              <a:off x="3621" y="3705"/>
              <a:ext cx="52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0467" name="Group 68"/>
          <p:cNvGrpSpPr>
            <a:grpSpLocks/>
          </p:cNvGrpSpPr>
          <p:nvPr/>
        </p:nvGrpSpPr>
        <p:grpSpPr bwMode="auto">
          <a:xfrm>
            <a:off x="2378075" y="2840038"/>
            <a:ext cx="109538" cy="120650"/>
            <a:chOff x="3555" y="3588"/>
            <a:chExt cx="180" cy="199"/>
          </a:xfrm>
        </p:grpSpPr>
        <p:sp>
          <p:nvSpPr>
            <p:cNvPr id="60525" name="Oval 69"/>
            <p:cNvSpPr>
              <a:spLocks noChangeArrowheads="1"/>
            </p:cNvSpPr>
            <p:nvPr/>
          </p:nvSpPr>
          <p:spPr bwMode="auto">
            <a:xfrm>
              <a:off x="3555" y="3588"/>
              <a:ext cx="180" cy="199"/>
            </a:xfrm>
            <a:prstGeom prst="ellipse">
              <a:avLst/>
            </a:prstGeom>
            <a:solidFill>
              <a:srgbClr val="CCFFCC"/>
            </a:solidFill>
            <a:ln w="9525">
              <a:round/>
              <a:headEnd/>
              <a:tailEnd/>
            </a:ln>
            <a:scene3d>
              <a:camera prst="legacyObliqueTopLeft">
                <a:rot lat="600000" lon="20099996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60526" name="Line 70"/>
            <p:cNvSpPr>
              <a:spLocks noChangeShapeType="1"/>
            </p:cNvSpPr>
            <p:nvPr/>
          </p:nvSpPr>
          <p:spPr bwMode="auto">
            <a:xfrm flipV="1">
              <a:off x="3616" y="3631"/>
              <a:ext cx="51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527" name="AutoShape 71"/>
            <p:cNvSpPr>
              <a:spLocks noChangeArrowheads="1"/>
            </p:cNvSpPr>
            <p:nvPr/>
          </p:nvSpPr>
          <p:spPr bwMode="auto">
            <a:xfrm rot="8984614">
              <a:off x="3610" y="3664"/>
              <a:ext cx="72" cy="30"/>
            </a:xfrm>
            <a:prstGeom prst="parallelogram">
              <a:avLst>
                <a:gd name="adj" fmla="val 5274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0528" name="Line 72"/>
            <p:cNvSpPr>
              <a:spLocks noChangeShapeType="1"/>
            </p:cNvSpPr>
            <p:nvPr/>
          </p:nvSpPr>
          <p:spPr bwMode="auto">
            <a:xfrm flipV="1">
              <a:off x="3620" y="3697"/>
              <a:ext cx="52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529" name="Line 73"/>
            <p:cNvSpPr>
              <a:spLocks noChangeShapeType="1"/>
            </p:cNvSpPr>
            <p:nvPr/>
          </p:nvSpPr>
          <p:spPr bwMode="auto">
            <a:xfrm flipV="1">
              <a:off x="3621" y="3705"/>
              <a:ext cx="52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0468" name="Group 74"/>
          <p:cNvGrpSpPr>
            <a:grpSpLocks/>
          </p:cNvGrpSpPr>
          <p:nvPr/>
        </p:nvGrpSpPr>
        <p:grpSpPr bwMode="auto">
          <a:xfrm>
            <a:off x="2733675" y="2665413"/>
            <a:ext cx="109538" cy="120650"/>
            <a:chOff x="3555" y="3588"/>
            <a:chExt cx="180" cy="199"/>
          </a:xfrm>
        </p:grpSpPr>
        <p:sp>
          <p:nvSpPr>
            <p:cNvPr id="60520" name="Oval 75"/>
            <p:cNvSpPr>
              <a:spLocks noChangeArrowheads="1"/>
            </p:cNvSpPr>
            <p:nvPr/>
          </p:nvSpPr>
          <p:spPr bwMode="auto">
            <a:xfrm>
              <a:off x="3555" y="3588"/>
              <a:ext cx="180" cy="199"/>
            </a:xfrm>
            <a:prstGeom prst="ellipse">
              <a:avLst/>
            </a:prstGeom>
            <a:solidFill>
              <a:srgbClr val="CCFFCC"/>
            </a:solidFill>
            <a:ln w="9525">
              <a:round/>
              <a:headEnd/>
              <a:tailEnd/>
            </a:ln>
            <a:scene3d>
              <a:camera prst="legacyObliqueTopLeft">
                <a:rot lat="600000" lon="20099996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60521" name="Line 76"/>
            <p:cNvSpPr>
              <a:spLocks noChangeShapeType="1"/>
            </p:cNvSpPr>
            <p:nvPr/>
          </p:nvSpPr>
          <p:spPr bwMode="auto">
            <a:xfrm flipV="1">
              <a:off x="3616" y="3631"/>
              <a:ext cx="51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522" name="AutoShape 77"/>
            <p:cNvSpPr>
              <a:spLocks noChangeArrowheads="1"/>
            </p:cNvSpPr>
            <p:nvPr/>
          </p:nvSpPr>
          <p:spPr bwMode="auto">
            <a:xfrm rot="8984614">
              <a:off x="3610" y="3664"/>
              <a:ext cx="72" cy="30"/>
            </a:xfrm>
            <a:prstGeom prst="parallelogram">
              <a:avLst>
                <a:gd name="adj" fmla="val 5274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0523" name="Line 78"/>
            <p:cNvSpPr>
              <a:spLocks noChangeShapeType="1"/>
            </p:cNvSpPr>
            <p:nvPr/>
          </p:nvSpPr>
          <p:spPr bwMode="auto">
            <a:xfrm flipV="1">
              <a:off x="3620" y="3697"/>
              <a:ext cx="52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524" name="Line 79"/>
            <p:cNvSpPr>
              <a:spLocks noChangeShapeType="1"/>
            </p:cNvSpPr>
            <p:nvPr/>
          </p:nvSpPr>
          <p:spPr bwMode="auto">
            <a:xfrm flipV="1">
              <a:off x="3621" y="3705"/>
              <a:ext cx="52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0469" name="Line 80"/>
          <p:cNvSpPr>
            <a:spLocks noChangeShapeType="1"/>
          </p:cNvSpPr>
          <p:nvPr/>
        </p:nvSpPr>
        <p:spPr bwMode="auto">
          <a:xfrm flipV="1">
            <a:off x="936625" y="1541463"/>
            <a:ext cx="1525588" cy="1225550"/>
          </a:xfrm>
          <a:prstGeom prst="line">
            <a:avLst/>
          </a:prstGeom>
          <a:noFill/>
          <a:ln w="952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0470" name="Line 81"/>
          <p:cNvSpPr>
            <a:spLocks noChangeShapeType="1"/>
          </p:cNvSpPr>
          <p:nvPr/>
        </p:nvSpPr>
        <p:spPr bwMode="auto">
          <a:xfrm flipV="1">
            <a:off x="1617663" y="1576388"/>
            <a:ext cx="831850" cy="800100"/>
          </a:xfrm>
          <a:prstGeom prst="line">
            <a:avLst/>
          </a:prstGeom>
          <a:noFill/>
          <a:ln w="952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0471" name="Line 82"/>
          <p:cNvSpPr>
            <a:spLocks noChangeShapeType="1"/>
          </p:cNvSpPr>
          <p:nvPr/>
        </p:nvSpPr>
        <p:spPr bwMode="auto">
          <a:xfrm flipV="1">
            <a:off x="2201863" y="1573213"/>
            <a:ext cx="250825" cy="482600"/>
          </a:xfrm>
          <a:prstGeom prst="line">
            <a:avLst/>
          </a:prstGeom>
          <a:noFill/>
          <a:ln w="952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0472" name="Line 83"/>
          <p:cNvSpPr>
            <a:spLocks noChangeShapeType="1"/>
          </p:cNvSpPr>
          <p:nvPr/>
        </p:nvSpPr>
        <p:spPr bwMode="auto">
          <a:xfrm flipH="1" flipV="1">
            <a:off x="2528888" y="1595438"/>
            <a:ext cx="244475" cy="1077912"/>
          </a:xfrm>
          <a:prstGeom prst="line">
            <a:avLst/>
          </a:prstGeom>
          <a:noFill/>
          <a:ln w="952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60473" name="Group 84"/>
          <p:cNvGrpSpPr>
            <a:grpSpLocks/>
          </p:cNvGrpSpPr>
          <p:nvPr/>
        </p:nvGrpSpPr>
        <p:grpSpPr bwMode="auto">
          <a:xfrm>
            <a:off x="2328863" y="3189288"/>
            <a:ext cx="109537" cy="120650"/>
            <a:chOff x="3555" y="3588"/>
            <a:chExt cx="180" cy="199"/>
          </a:xfrm>
        </p:grpSpPr>
        <p:sp>
          <p:nvSpPr>
            <p:cNvPr id="60515" name="Oval 85"/>
            <p:cNvSpPr>
              <a:spLocks noChangeArrowheads="1"/>
            </p:cNvSpPr>
            <p:nvPr/>
          </p:nvSpPr>
          <p:spPr bwMode="auto">
            <a:xfrm>
              <a:off x="3555" y="3588"/>
              <a:ext cx="180" cy="199"/>
            </a:xfrm>
            <a:prstGeom prst="ellipse">
              <a:avLst/>
            </a:prstGeom>
            <a:solidFill>
              <a:srgbClr val="CCFFCC"/>
            </a:solidFill>
            <a:ln w="9525">
              <a:round/>
              <a:headEnd/>
              <a:tailEnd/>
            </a:ln>
            <a:scene3d>
              <a:camera prst="legacyObliqueTopLeft">
                <a:rot lat="600000" lon="20099996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60516" name="Line 86"/>
            <p:cNvSpPr>
              <a:spLocks noChangeShapeType="1"/>
            </p:cNvSpPr>
            <p:nvPr/>
          </p:nvSpPr>
          <p:spPr bwMode="auto">
            <a:xfrm flipV="1">
              <a:off x="3616" y="3631"/>
              <a:ext cx="51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517" name="AutoShape 87"/>
            <p:cNvSpPr>
              <a:spLocks noChangeArrowheads="1"/>
            </p:cNvSpPr>
            <p:nvPr/>
          </p:nvSpPr>
          <p:spPr bwMode="auto">
            <a:xfrm rot="8984614">
              <a:off x="3610" y="3664"/>
              <a:ext cx="72" cy="30"/>
            </a:xfrm>
            <a:prstGeom prst="parallelogram">
              <a:avLst>
                <a:gd name="adj" fmla="val 5274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0518" name="Line 88"/>
            <p:cNvSpPr>
              <a:spLocks noChangeShapeType="1"/>
            </p:cNvSpPr>
            <p:nvPr/>
          </p:nvSpPr>
          <p:spPr bwMode="auto">
            <a:xfrm flipV="1">
              <a:off x="3620" y="3697"/>
              <a:ext cx="52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519" name="Line 89"/>
            <p:cNvSpPr>
              <a:spLocks noChangeShapeType="1"/>
            </p:cNvSpPr>
            <p:nvPr/>
          </p:nvSpPr>
          <p:spPr bwMode="auto">
            <a:xfrm flipV="1">
              <a:off x="3621" y="3705"/>
              <a:ext cx="52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0474" name="Group 90"/>
          <p:cNvGrpSpPr>
            <a:grpSpLocks/>
          </p:cNvGrpSpPr>
          <p:nvPr/>
        </p:nvGrpSpPr>
        <p:grpSpPr bwMode="auto">
          <a:xfrm>
            <a:off x="2684463" y="2946400"/>
            <a:ext cx="111125" cy="120650"/>
            <a:chOff x="3555" y="3588"/>
            <a:chExt cx="180" cy="199"/>
          </a:xfrm>
        </p:grpSpPr>
        <p:sp>
          <p:nvSpPr>
            <p:cNvPr id="60510" name="Oval 91"/>
            <p:cNvSpPr>
              <a:spLocks noChangeArrowheads="1"/>
            </p:cNvSpPr>
            <p:nvPr/>
          </p:nvSpPr>
          <p:spPr bwMode="auto">
            <a:xfrm>
              <a:off x="3555" y="3588"/>
              <a:ext cx="180" cy="199"/>
            </a:xfrm>
            <a:prstGeom prst="ellipse">
              <a:avLst/>
            </a:prstGeom>
            <a:solidFill>
              <a:srgbClr val="CCFFCC"/>
            </a:solidFill>
            <a:ln w="9525">
              <a:round/>
              <a:headEnd/>
              <a:tailEnd/>
            </a:ln>
            <a:scene3d>
              <a:camera prst="legacyObliqueTopLeft">
                <a:rot lat="600000" lon="20099996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60511" name="Line 92"/>
            <p:cNvSpPr>
              <a:spLocks noChangeShapeType="1"/>
            </p:cNvSpPr>
            <p:nvPr/>
          </p:nvSpPr>
          <p:spPr bwMode="auto">
            <a:xfrm flipV="1">
              <a:off x="3616" y="3631"/>
              <a:ext cx="51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512" name="AutoShape 93"/>
            <p:cNvSpPr>
              <a:spLocks noChangeArrowheads="1"/>
            </p:cNvSpPr>
            <p:nvPr/>
          </p:nvSpPr>
          <p:spPr bwMode="auto">
            <a:xfrm rot="8984614">
              <a:off x="3610" y="3664"/>
              <a:ext cx="72" cy="30"/>
            </a:xfrm>
            <a:prstGeom prst="parallelogram">
              <a:avLst>
                <a:gd name="adj" fmla="val 5274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0513" name="Line 94"/>
            <p:cNvSpPr>
              <a:spLocks noChangeShapeType="1"/>
            </p:cNvSpPr>
            <p:nvPr/>
          </p:nvSpPr>
          <p:spPr bwMode="auto">
            <a:xfrm flipV="1">
              <a:off x="3620" y="3697"/>
              <a:ext cx="52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514" name="Line 95"/>
            <p:cNvSpPr>
              <a:spLocks noChangeShapeType="1"/>
            </p:cNvSpPr>
            <p:nvPr/>
          </p:nvSpPr>
          <p:spPr bwMode="auto">
            <a:xfrm flipV="1">
              <a:off x="3621" y="3705"/>
              <a:ext cx="52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0475" name="Group 96"/>
          <p:cNvGrpSpPr>
            <a:grpSpLocks/>
          </p:cNvGrpSpPr>
          <p:nvPr/>
        </p:nvGrpSpPr>
        <p:grpSpPr bwMode="auto">
          <a:xfrm>
            <a:off x="3036888" y="2673350"/>
            <a:ext cx="109537" cy="120650"/>
            <a:chOff x="3555" y="3588"/>
            <a:chExt cx="180" cy="199"/>
          </a:xfrm>
        </p:grpSpPr>
        <p:sp>
          <p:nvSpPr>
            <p:cNvPr id="60505" name="Oval 97"/>
            <p:cNvSpPr>
              <a:spLocks noChangeArrowheads="1"/>
            </p:cNvSpPr>
            <p:nvPr/>
          </p:nvSpPr>
          <p:spPr bwMode="auto">
            <a:xfrm>
              <a:off x="3555" y="3588"/>
              <a:ext cx="180" cy="199"/>
            </a:xfrm>
            <a:prstGeom prst="ellipse">
              <a:avLst/>
            </a:prstGeom>
            <a:solidFill>
              <a:srgbClr val="CCFFCC"/>
            </a:solidFill>
            <a:ln w="9525">
              <a:round/>
              <a:headEnd/>
              <a:tailEnd/>
            </a:ln>
            <a:scene3d>
              <a:camera prst="legacyObliqueTopLeft">
                <a:rot lat="600000" lon="20099996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60506" name="Line 98"/>
            <p:cNvSpPr>
              <a:spLocks noChangeShapeType="1"/>
            </p:cNvSpPr>
            <p:nvPr/>
          </p:nvSpPr>
          <p:spPr bwMode="auto">
            <a:xfrm flipV="1">
              <a:off x="3616" y="3631"/>
              <a:ext cx="51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507" name="AutoShape 99"/>
            <p:cNvSpPr>
              <a:spLocks noChangeArrowheads="1"/>
            </p:cNvSpPr>
            <p:nvPr/>
          </p:nvSpPr>
          <p:spPr bwMode="auto">
            <a:xfrm rot="8984614">
              <a:off x="3610" y="3664"/>
              <a:ext cx="72" cy="30"/>
            </a:xfrm>
            <a:prstGeom prst="parallelogram">
              <a:avLst>
                <a:gd name="adj" fmla="val 5274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0508" name="Line 100"/>
            <p:cNvSpPr>
              <a:spLocks noChangeShapeType="1"/>
            </p:cNvSpPr>
            <p:nvPr/>
          </p:nvSpPr>
          <p:spPr bwMode="auto">
            <a:xfrm flipV="1">
              <a:off x="3620" y="3697"/>
              <a:ext cx="52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509" name="Line 101"/>
            <p:cNvSpPr>
              <a:spLocks noChangeShapeType="1"/>
            </p:cNvSpPr>
            <p:nvPr/>
          </p:nvSpPr>
          <p:spPr bwMode="auto">
            <a:xfrm flipV="1">
              <a:off x="3621" y="3705"/>
              <a:ext cx="52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0476" name="Line 102"/>
          <p:cNvSpPr>
            <a:spLocks noChangeShapeType="1"/>
          </p:cNvSpPr>
          <p:nvPr/>
        </p:nvSpPr>
        <p:spPr bwMode="auto">
          <a:xfrm flipH="1" flipV="1">
            <a:off x="2541588" y="1584325"/>
            <a:ext cx="500062" cy="1095375"/>
          </a:xfrm>
          <a:prstGeom prst="line">
            <a:avLst/>
          </a:prstGeom>
          <a:noFill/>
          <a:ln w="952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0477" name="Line 103"/>
          <p:cNvSpPr>
            <a:spLocks noChangeShapeType="1"/>
          </p:cNvSpPr>
          <p:nvPr/>
        </p:nvSpPr>
        <p:spPr bwMode="auto">
          <a:xfrm flipV="1">
            <a:off x="2452688" y="1597025"/>
            <a:ext cx="39687" cy="1249363"/>
          </a:xfrm>
          <a:prstGeom prst="line">
            <a:avLst/>
          </a:prstGeom>
          <a:noFill/>
          <a:ln w="952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0478" name="Line 104"/>
          <p:cNvSpPr>
            <a:spLocks noChangeShapeType="1"/>
          </p:cNvSpPr>
          <p:nvPr/>
        </p:nvSpPr>
        <p:spPr bwMode="auto">
          <a:xfrm flipH="1" flipV="1">
            <a:off x="2513013" y="1592263"/>
            <a:ext cx="176212" cy="1373187"/>
          </a:xfrm>
          <a:prstGeom prst="line">
            <a:avLst/>
          </a:prstGeom>
          <a:noFill/>
          <a:ln w="952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0479" name="Line 105"/>
          <p:cNvSpPr>
            <a:spLocks noChangeShapeType="1"/>
          </p:cNvSpPr>
          <p:nvPr/>
        </p:nvSpPr>
        <p:spPr bwMode="auto">
          <a:xfrm flipV="1">
            <a:off x="2328863" y="1552575"/>
            <a:ext cx="149225" cy="1651000"/>
          </a:xfrm>
          <a:prstGeom prst="line">
            <a:avLst/>
          </a:prstGeom>
          <a:noFill/>
          <a:ln w="952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0480" name="Line 106"/>
          <p:cNvSpPr>
            <a:spLocks noChangeShapeType="1"/>
          </p:cNvSpPr>
          <p:nvPr/>
        </p:nvSpPr>
        <p:spPr bwMode="auto">
          <a:xfrm flipV="1">
            <a:off x="2020888" y="1509713"/>
            <a:ext cx="461962" cy="1585912"/>
          </a:xfrm>
          <a:prstGeom prst="line">
            <a:avLst/>
          </a:prstGeom>
          <a:noFill/>
          <a:ln w="952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60481" name="Picture 107" descr="controller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301875" y="979488"/>
            <a:ext cx="6683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82" name="Picture 108" descr="ipv013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02100" y="1123950"/>
            <a:ext cx="1252538" cy="14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83" name="Text Box 110"/>
          <p:cNvSpPr txBox="1">
            <a:spLocks noChangeArrowheads="1"/>
          </p:cNvSpPr>
          <p:nvPr/>
        </p:nvSpPr>
        <p:spPr bwMode="auto">
          <a:xfrm>
            <a:off x="-185738" y="1012825"/>
            <a:ext cx="2393951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1400" b="1"/>
              <a:t>Система учета потребления энергоресурсов </a:t>
            </a:r>
          </a:p>
        </p:txBody>
      </p:sp>
      <p:sp>
        <p:nvSpPr>
          <p:cNvPr id="60484" name="Text Box 111"/>
          <p:cNvSpPr txBox="1">
            <a:spLocks noChangeArrowheads="1"/>
          </p:cNvSpPr>
          <p:nvPr/>
        </p:nvSpPr>
        <p:spPr bwMode="auto">
          <a:xfrm>
            <a:off x="2787650" y="1077913"/>
            <a:ext cx="1736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1400" b="1"/>
              <a:t>Биллинг </a:t>
            </a:r>
          </a:p>
        </p:txBody>
      </p:sp>
      <p:sp>
        <p:nvSpPr>
          <p:cNvPr id="60485" name="Text Box 112"/>
          <p:cNvSpPr txBox="1">
            <a:spLocks noChangeArrowheads="1"/>
          </p:cNvSpPr>
          <p:nvPr/>
        </p:nvSpPr>
        <p:spPr bwMode="auto">
          <a:xfrm>
            <a:off x="5588000" y="1022350"/>
            <a:ext cx="23796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/>
              <a:t>Многофункциональные центры </a:t>
            </a:r>
          </a:p>
        </p:txBody>
      </p:sp>
      <p:sp>
        <p:nvSpPr>
          <p:cNvPr id="60486" name="AutoShape 113"/>
          <p:cNvSpPr>
            <a:spLocks noChangeArrowheads="1"/>
          </p:cNvSpPr>
          <p:nvPr/>
        </p:nvSpPr>
        <p:spPr bwMode="auto">
          <a:xfrm rot="9963711">
            <a:off x="5073650" y="3365500"/>
            <a:ext cx="1039813" cy="857250"/>
          </a:xfrm>
          <a:prstGeom prst="triangle">
            <a:avLst>
              <a:gd name="adj" fmla="val 50000"/>
            </a:avLst>
          </a:prstGeom>
          <a:solidFill>
            <a:srgbClr val="FCA39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0487" name="Text Box 114"/>
          <p:cNvSpPr txBox="1">
            <a:spLocks noChangeArrowheads="1"/>
          </p:cNvSpPr>
          <p:nvPr/>
        </p:nvSpPr>
        <p:spPr bwMode="auto">
          <a:xfrm>
            <a:off x="6472238" y="3562350"/>
            <a:ext cx="1736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/>
              <a:t>Управляющие компании </a:t>
            </a:r>
          </a:p>
        </p:txBody>
      </p:sp>
      <p:sp>
        <p:nvSpPr>
          <p:cNvPr id="60488" name="Text Box 115"/>
          <p:cNvSpPr txBox="1">
            <a:spLocks noChangeArrowheads="1"/>
          </p:cNvSpPr>
          <p:nvPr/>
        </p:nvSpPr>
        <p:spPr bwMode="auto">
          <a:xfrm>
            <a:off x="1952625" y="3532188"/>
            <a:ext cx="17367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/>
              <a:t>Региональный информационный центр</a:t>
            </a:r>
          </a:p>
        </p:txBody>
      </p:sp>
      <p:sp>
        <p:nvSpPr>
          <p:cNvPr id="60489" name="Text Box 116"/>
          <p:cNvSpPr txBox="1">
            <a:spLocks noChangeArrowheads="1"/>
          </p:cNvSpPr>
          <p:nvPr/>
        </p:nvSpPr>
        <p:spPr bwMode="auto">
          <a:xfrm>
            <a:off x="7148513" y="6486525"/>
            <a:ext cx="1736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/>
              <a:t>Население </a:t>
            </a:r>
          </a:p>
        </p:txBody>
      </p:sp>
      <p:sp>
        <p:nvSpPr>
          <p:cNvPr id="60490" name="Text Box 117"/>
          <p:cNvSpPr txBox="1">
            <a:spLocks noChangeArrowheads="1"/>
          </p:cNvSpPr>
          <p:nvPr/>
        </p:nvSpPr>
        <p:spPr bwMode="auto">
          <a:xfrm>
            <a:off x="4479925" y="6126163"/>
            <a:ext cx="17367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/>
              <a:t>Аварийно-диспетчерская служба </a:t>
            </a:r>
          </a:p>
        </p:txBody>
      </p:sp>
      <p:sp>
        <p:nvSpPr>
          <p:cNvPr id="60491" name="Text Box 118"/>
          <p:cNvSpPr txBox="1">
            <a:spLocks noChangeArrowheads="1"/>
          </p:cNvSpPr>
          <p:nvPr/>
        </p:nvSpPr>
        <p:spPr bwMode="auto">
          <a:xfrm>
            <a:off x="4586288" y="5286375"/>
            <a:ext cx="1879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/>
              <a:t>Информационный портал</a:t>
            </a:r>
            <a:r>
              <a:rPr lang="ru-RU" sz="1200" b="1"/>
              <a:t> </a:t>
            </a:r>
          </a:p>
        </p:txBody>
      </p:sp>
      <p:sp>
        <p:nvSpPr>
          <p:cNvPr id="60492" name="Text Box 119"/>
          <p:cNvSpPr txBox="1">
            <a:spLocks noChangeArrowheads="1"/>
          </p:cNvSpPr>
          <p:nvPr/>
        </p:nvSpPr>
        <p:spPr bwMode="auto">
          <a:xfrm>
            <a:off x="7789863" y="4492625"/>
            <a:ext cx="1354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/>
              <a:t>Ресурсные организации</a:t>
            </a:r>
          </a:p>
        </p:txBody>
      </p:sp>
      <p:sp>
        <p:nvSpPr>
          <p:cNvPr id="60493" name="Text Box 120"/>
          <p:cNvSpPr txBox="1">
            <a:spLocks noChangeArrowheads="1"/>
          </p:cNvSpPr>
          <p:nvPr/>
        </p:nvSpPr>
        <p:spPr bwMode="auto">
          <a:xfrm>
            <a:off x="1176338" y="4829175"/>
            <a:ext cx="1736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/>
              <a:t>Администрация области</a:t>
            </a:r>
          </a:p>
        </p:txBody>
      </p:sp>
      <p:sp>
        <p:nvSpPr>
          <p:cNvPr id="60494" name="Text Box 121"/>
          <p:cNvSpPr txBox="1">
            <a:spLocks noChangeArrowheads="1"/>
          </p:cNvSpPr>
          <p:nvPr/>
        </p:nvSpPr>
        <p:spPr bwMode="auto">
          <a:xfrm>
            <a:off x="1909763" y="5915025"/>
            <a:ext cx="1736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/>
              <a:t>Муниципалитеты</a:t>
            </a:r>
          </a:p>
        </p:txBody>
      </p:sp>
      <p:sp>
        <p:nvSpPr>
          <p:cNvPr id="60495" name="Text Box 122"/>
          <p:cNvSpPr txBox="1">
            <a:spLocks noChangeArrowheads="1"/>
          </p:cNvSpPr>
          <p:nvPr/>
        </p:nvSpPr>
        <p:spPr bwMode="auto">
          <a:xfrm>
            <a:off x="5673725" y="2708275"/>
            <a:ext cx="23796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/>
              <a:t>Государственные и муниципальные услуги </a:t>
            </a:r>
          </a:p>
        </p:txBody>
      </p:sp>
      <p:grpSp>
        <p:nvGrpSpPr>
          <p:cNvPr id="60496" name="Group 123"/>
          <p:cNvGrpSpPr>
            <a:grpSpLocks/>
          </p:cNvGrpSpPr>
          <p:nvPr/>
        </p:nvGrpSpPr>
        <p:grpSpPr bwMode="auto">
          <a:xfrm>
            <a:off x="1524000" y="2413000"/>
            <a:ext cx="588963" cy="441325"/>
            <a:chOff x="2324" y="2478"/>
            <a:chExt cx="787" cy="541"/>
          </a:xfrm>
        </p:grpSpPr>
        <p:pic>
          <p:nvPicPr>
            <p:cNvPr id="60499" name="Picture 124"/>
            <p:cNvPicPr>
              <a:picLocks noChangeAspect="1" noChangeArrowheads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24" y="2805"/>
              <a:ext cx="211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500" name="Picture 125" descr="31e269a2bbcb65871bf00d3cfb1e52980"/>
            <p:cNvPicPr>
              <a:picLocks noChangeAspect="1" noChangeArrowheads="1"/>
            </p:cNvPicPr>
            <p:nvPr/>
          </p:nvPicPr>
          <p:blipFill>
            <a:blip r:embed="rId2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89" y="2882"/>
              <a:ext cx="105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501" name="Picture 126"/>
            <p:cNvPicPr>
              <a:picLocks noChangeAspect="1" noChangeArrowheads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3677031">
              <a:off x="2605" y="2624"/>
              <a:ext cx="22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502" name="Picture 127" descr="31e269a2bbcb65871bf00d3cfb1e52980"/>
            <p:cNvPicPr>
              <a:picLocks noChangeAspect="1" noChangeArrowheads="1"/>
            </p:cNvPicPr>
            <p:nvPr/>
          </p:nvPicPr>
          <p:blipFill>
            <a:blip r:embed="rId2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6" y="2710"/>
              <a:ext cx="105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503" name="Picture 128"/>
            <p:cNvPicPr>
              <a:picLocks noChangeAspect="1" noChangeArrowheads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00" y="2478"/>
              <a:ext cx="211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504" name="Picture 129" descr="31e269a2bbcb65871bf00d3cfb1e52980"/>
            <p:cNvPicPr>
              <a:picLocks noChangeAspect="1" noChangeArrowheads="1"/>
            </p:cNvPicPr>
            <p:nvPr/>
          </p:nvPicPr>
          <p:blipFill>
            <a:blip r:embed="rId2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65" y="2555"/>
              <a:ext cx="105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0497" name="Picture 130" descr="Filename: j0434874.png&#10;Keywords: avatar, avatars, businesses &#10;...&#10;File Size: 48 KB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4650" y="1476375"/>
            <a:ext cx="74295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98" name="Picture 131" descr="Filename: j0434874.png&#10;Keywords: avatar, avatars, businesses &#10;...&#10;File Size: 48 KB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45200" y="1693863"/>
            <a:ext cx="965200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E9EE414-3404-48CF-9023-C851CA0CDE7F}" type="datetime1">
              <a:rPr lang="ru-RU" smtClean="0"/>
              <a:pPr/>
              <a:t>27.10.2015</a:t>
            </a:fld>
            <a:endParaRPr lang="ru-RU" smtClean="0"/>
          </a:p>
        </p:txBody>
      </p:sp>
      <p:sp>
        <p:nvSpPr>
          <p:cNvPr id="62466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ЗАО "Группа компаний СТАРТ"</a:t>
            </a:r>
          </a:p>
        </p:txBody>
      </p:sp>
      <p:sp>
        <p:nvSpPr>
          <p:cNvPr id="6246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7D4EF69-F0C9-4FB1-A687-A228C9B01C48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62468" name="Дата 3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AC760C22-0A49-483F-8BE7-8A9DF24BAEF9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62469" name="Номер слайда 5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E7C7D945-6A52-4B17-BE6F-5EA7768CCA9C}" type="slidenum">
              <a:rPr lang="ru-RU" sz="1200">
                <a:solidFill>
                  <a:srgbClr val="006600"/>
                </a:solidFill>
              </a:rPr>
              <a:pPr algn="r"/>
              <a:t>23</a:t>
            </a:fld>
            <a:endParaRPr lang="ru-RU" sz="1200">
              <a:solidFill>
                <a:srgbClr val="006600"/>
              </a:solidFill>
            </a:endParaRPr>
          </a:p>
        </p:txBody>
      </p:sp>
      <p:sp>
        <p:nvSpPr>
          <p:cNvPr id="62470" name="Line 2"/>
          <p:cNvSpPr>
            <a:spLocks noChangeShapeType="1"/>
          </p:cNvSpPr>
          <p:nvPr/>
        </p:nvSpPr>
        <p:spPr bwMode="auto">
          <a:xfrm>
            <a:off x="5046663" y="2401888"/>
            <a:ext cx="1220787" cy="81756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62471" name="Line 3"/>
          <p:cNvSpPr>
            <a:spLocks noChangeShapeType="1"/>
          </p:cNvSpPr>
          <p:nvPr/>
        </p:nvSpPr>
        <p:spPr bwMode="auto">
          <a:xfrm flipV="1">
            <a:off x="5037138" y="4032250"/>
            <a:ext cx="1209675" cy="73501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62472" name="Arc 4"/>
          <p:cNvSpPr>
            <a:spLocks/>
          </p:cNvSpPr>
          <p:nvPr/>
        </p:nvSpPr>
        <p:spPr bwMode="auto">
          <a:xfrm rot="3040646">
            <a:off x="4037806" y="2902744"/>
            <a:ext cx="1462088" cy="730250"/>
          </a:xfrm>
          <a:custGeom>
            <a:avLst/>
            <a:gdLst>
              <a:gd name="T0" fmla="*/ 2147483647 w 21487"/>
              <a:gd name="T1" fmla="*/ 2147483647 h 19645"/>
              <a:gd name="T2" fmla="*/ 0 w 21487"/>
              <a:gd name="T3" fmla="*/ 2147483647 h 19645"/>
              <a:gd name="T4" fmla="*/ 2147483647 w 21487"/>
              <a:gd name="T5" fmla="*/ 0 h 19645"/>
              <a:gd name="T6" fmla="*/ 0 60000 65536"/>
              <a:gd name="T7" fmla="*/ 0 60000 65536"/>
              <a:gd name="T8" fmla="*/ 0 60000 65536"/>
              <a:gd name="T9" fmla="*/ 0 w 21487"/>
              <a:gd name="T10" fmla="*/ 0 h 19645"/>
              <a:gd name="T11" fmla="*/ 21487 w 21487"/>
              <a:gd name="T12" fmla="*/ 19645 h 196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87" h="19645" fill="none" extrusionOk="0">
                <a:moveTo>
                  <a:pt x="12507" y="19645"/>
                </a:moveTo>
                <a:cubicBezTo>
                  <a:pt x="5541" y="16461"/>
                  <a:pt x="782" y="9826"/>
                  <a:pt x="0" y="2206"/>
                </a:cubicBezTo>
              </a:path>
              <a:path w="21487" h="19645" stroke="0" extrusionOk="0">
                <a:moveTo>
                  <a:pt x="12507" y="19645"/>
                </a:moveTo>
                <a:cubicBezTo>
                  <a:pt x="5541" y="16461"/>
                  <a:pt x="782" y="9826"/>
                  <a:pt x="0" y="2206"/>
                </a:cubicBezTo>
                <a:lnTo>
                  <a:pt x="21487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473" name="Arc 5"/>
          <p:cNvSpPr>
            <a:spLocks/>
          </p:cNvSpPr>
          <p:nvPr/>
        </p:nvSpPr>
        <p:spPr bwMode="auto">
          <a:xfrm rot="5852184">
            <a:off x="1932781" y="2924969"/>
            <a:ext cx="2925763" cy="1946275"/>
          </a:xfrm>
          <a:custGeom>
            <a:avLst/>
            <a:gdLst>
              <a:gd name="T0" fmla="*/ 2147483647 w 43017"/>
              <a:gd name="T1" fmla="*/ 2043435913 h 43200"/>
              <a:gd name="T2" fmla="*/ 0 w 43017"/>
              <a:gd name="T3" fmla="*/ 2147483647 h 43200"/>
              <a:gd name="T4" fmla="*/ 2147483647 w 43017"/>
              <a:gd name="T5" fmla="*/ 2147483647 h 43200"/>
              <a:gd name="T6" fmla="*/ 0 60000 65536"/>
              <a:gd name="T7" fmla="*/ 0 60000 65536"/>
              <a:gd name="T8" fmla="*/ 0 60000 65536"/>
              <a:gd name="T9" fmla="*/ 0 w 43017"/>
              <a:gd name="T10" fmla="*/ 0 h 43200"/>
              <a:gd name="T11" fmla="*/ 43017 w 43017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017" h="43200" fill="none" extrusionOk="0">
                <a:moveTo>
                  <a:pt x="20736" y="10"/>
                </a:moveTo>
                <a:cubicBezTo>
                  <a:pt x="20963" y="3"/>
                  <a:pt x="21190" y="-1"/>
                  <a:pt x="21417" y="0"/>
                </a:cubicBezTo>
                <a:cubicBezTo>
                  <a:pt x="33346" y="0"/>
                  <a:pt x="43017" y="9670"/>
                  <a:pt x="43017" y="21600"/>
                </a:cubicBezTo>
                <a:cubicBezTo>
                  <a:pt x="43017" y="33529"/>
                  <a:pt x="33346" y="43200"/>
                  <a:pt x="21417" y="43200"/>
                </a:cubicBezTo>
                <a:cubicBezTo>
                  <a:pt x="10572" y="43200"/>
                  <a:pt x="1408" y="35158"/>
                  <a:pt x="0" y="24405"/>
                </a:cubicBezTo>
              </a:path>
              <a:path w="43017" h="43200" stroke="0" extrusionOk="0">
                <a:moveTo>
                  <a:pt x="20736" y="10"/>
                </a:moveTo>
                <a:cubicBezTo>
                  <a:pt x="20963" y="3"/>
                  <a:pt x="21190" y="-1"/>
                  <a:pt x="21417" y="0"/>
                </a:cubicBezTo>
                <a:cubicBezTo>
                  <a:pt x="33346" y="0"/>
                  <a:pt x="43017" y="9670"/>
                  <a:pt x="43017" y="21600"/>
                </a:cubicBezTo>
                <a:cubicBezTo>
                  <a:pt x="43017" y="33529"/>
                  <a:pt x="33346" y="43200"/>
                  <a:pt x="21417" y="43200"/>
                </a:cubicBezTo>
                <a:cubicBezTo>
                  <a:pt x="10572" y="43200"/>
                  <a:pt x="1408" y="35158"/>
                  <a:pt x="0" y="24405"/>
                </a:cubicBezTo>
                <a:lnTo>
                  <a:pt x="21417" y="216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474" name="Arc 6"/>
          <p:cNvSpPr>
            <a:spLocks/>
          </p:cNvSpPr>
          <p:nvPr/>
        </p:nvSpPr>
        <p:spPr bwMode="auto">
          <a:xfrm flipV="1">
            <a:off x="5075238" y="2062163"/>
            <a:ext cx="3656012" cy="1606550"/>
          </a:xfrm>
          <a:custGeom>
            <a:avLst/>
            <a:gdLst>
              <a:gd name="T0" fmla="*/ 0 w 22280"/>
              <a:gd name="T1" fmla="*/ 782276216 h 43200"/>
              <a:gd name="T2" fmla="*/ 2147483647 w 22280"/>
              <a:gd name="T3" fmla="*/ 2147483647 h 43200"/>
              <a:gd name="T4" fmla="*/ 2147483647 w 22280"/>
              <a:gd name="T5" fmla="*/ 2147483647 h 43200"/>
              <a:gd name="T6" fmla="*/ 0 60000 65536"/>
              <a:gd name="T7" fmla="*/ 0 60000 65536"/>
              <a:gd name="T8" fmla="*/ 0 60000 65536"/>
              <a:gd name="T9" fmla="*/ 0 w 22280"/>
              <a:gd name="T10" fmla="*/ 0 h 43200"/>
              <a:gd name="T11" fmla="*/ 22280 w 2228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80" h="43200" fill="none" extrusionOk="0">
                <a:moveTo>
                  <a:pt x="-1" y="10"/>
                </a:moveTo>
                <a:cubicBezTo>
                  <a:pt x="226" y="3"/>
                  <a:pt x="453" y="-1"/>
                  <a:pt x="680" y="0"/>
                </a:cubicBezTo>
                <a:cubicBezTo>
                  <a:pt x="12609" y="0"/>
                  <a:pt x="22280" y="9670"/>
                  <a:pt x="22280" y="21600"/>
                </a:cubicBezTo>
                <a:cubicBezTo>
                  <a:pt x="22280" y="33529"/>
                  <a:pt x="12609" y="43200"/>
                  <a:pt x="680" y="43200"/>
                </a:cubicBezTo>
                <a:cubicBezTo>
                  <a:pt x="544" y="43200"/>
                  <a:pt x="409" y="43198"/>
                  <a:pt x="273" y="43196"/>
                </a:cubicBezTo>
              </a:path>
              <a:path w="22280" h="43200" stroke="0" extrusionOk="0">
                <a:moveTo>
                  <a:pt x="-1" y="10"/>
                </a:moveTo>
                <a:cubicBezTo>
                  <a:pt x="226" y="3"/>
                  <a:pt x="453" y="-1"/>
                  <a:pt x="680" y="0"/>
                </a:cubicBezTo>
                <a:cubicBezTo>
                  <a:pt x="12609" y="0"/>
                  <a:pt x="22280" y="9670"/>
                  <a:pt x="22280" y="21600"/>
                </a:cubicBezTo>
                <a:cubicBezTo>
                  <a:pt x="22280" y="33529"/>
                  <a:pt x="12609" y="43200"/>
                  <a:pt x="680" y="43200"/>
                </a:cubicBezTo>
                <a:cubicBezTo>
                  <a:pt x="544" y="43200"/>
                  <a:pt x="409" y="43198"/>
                  <a:pt x="273" y="43196"/>
                </a:cubicBezTo>
                <a:lnTo>
                  <a:pt x="680" y="21600"/>
                </a:lnTo>
                <a:close/>
              </a:path>
            </a:pathLst>
          </a:custGeom>
          <a:noFill/>
          <a:ln w="57150">
            <a:solidFill>
              <a:srgbClr val="339966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7442200" cy="576262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ru-RU" sz="2000" dirty="0" smtClean="0"/>
              <a:t>Традиционная схема отношений субъектов ЖКХ</a:t>
            </a:r>
          </a:p>
        </p:txBody>
      </p:sp>
      <p:sp>
        <p:nvSpPr>
          <p:cNvPr id="213000" name="AutoShape 8"/>
          <p:cNvSpPr>
            <a:spLocks noChangeArrowheads="1"/>
          </p:cNvSpPr>
          <p:nvPr/>
        </p:nvSpPr>
        <p:spPr bwMode="auto">
          <a:xfrm>
            <a:off x="3309938" y="3216275"/>
            <a:ext cx="1774825" cy="909638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6247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3425" y="3409950"/>
            <a:ext cx="4953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8" name="Rectangle 67"/>
          <p:cNvSpPr>
            <a:spLocks noChangeArrowheads="1"/>
          </p:cNvSpPr>
          <p:nvPr/>
        </p:nvSpPr>
        <p:spPr bwMode="auto">
          <a:xfrm>
            <a:off x="3324225" y="3406775"/>
            <a:ext cx="118745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000000"/>
                </a:solidFill>
              </a:rPr>
              <a:t>Потребители жилищных и коммунальных услуг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62479" name="Rectangle 67"/>
          <p:cNvSpPr>
            <a:spLocks noChangeArrowheads="1"/>
          </p:cNvSpPr>
          <p:nvPr/>
        </p:nvSpPr>
        <p:spPr bwMode="auto">
          <a:xfrm>
            <a:off x="384175" y="1217613"/>
            <a:ext cx="17907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000000"/>
                </a:solidFill>
              </a:rPr>
              <a:t>Органы государственной власти и местного самоуправления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62480" name="Line 12"/>
          <p:cNvSpPr>
            <a:spLocks noChangeShapeType="1"/>
          </p:cNvSpPr>
          <p:nvPr/>
        </p:nvSpPr>
        <p:spPr bwMode="auto">
          <a:xfrm flipV="1">
            <a:off x="6126163" y="2438400"/>
            <a:ext cx="98425" cy="222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2481" name="Rectangle 67"/>
          <p:cNvSpPr>
            <a:spLocks noChangeArrowheads="1"/>
          </p:cNvSpPr>
          <p:nvPr/>
        </p:nvSpPr>
        <p:spPr bwMode="auto">
          <a:xfrm>
            <a:off x="3187700" y="2827338"/>
            <a:ext cx="1062038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CC0000"/>
                </a:solidFill>
                <a:latin typeface="Tahoma" pitchFamily="34" charset="0"/>
              </a:rPr>
              <a:t>Прямые договоры</a:t>
            </a:r>
            <a:endParaRPr lang="en-US" sz="1200" b="1">
              <a:solidFill>
                <a:srgbClr val="CC0000"/>
              </a:solidFill>
              <a:latin typeface="Tahoma" pitchFamily="34" charset="0"/>
            </a:endParaRPr>
          </a:p>
        </p:txBody>
      </p:sp>
      <p:sp>
        <p:nvSpPr>
          <p:cNvPr id="213006" name="AutoShape 14"/>
          <p:cNvSpPr>
            <a:spLocks noChangeArrowheads="1"/>
          </p:cNvSpPr>
          <p:nvPr/>
        </p:nvSpPr>
        <p:spPr bwMode="auto">
          <a:xfrm>
            <a:off x="3314700" y="4681538"/>
            <a:ext cx="1738313" cy="909637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2483" name="Rectangle 67"/>
          <p:cNvSpPr>
            <a:spLocks noChangeArrowheads="1"/>
          </p:cNvSpPr>
          <p:nvPr/>
        </p:nvSpPr>
        <p:spPr bwMode="auto">
          <a:xfrm>
            <a:off x="3327400" y="4924425"/>
            <a:ext cx="110331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000000"/>
                </a:solidFill>
              </a:rPr>
              <a:t>Управляющие компании, ТСЖ</a:t>
            </a:r>
            <a:endParaRPr lang="en-US" sz="1200" b="1">
              <a:solidFill>
                <a:srgbClr val="000000"/>
              </a:solidFill>
            </a:endParaRPr>
          </a:p>
        </p:txBody>
      </p:sp>
      <p:pic>
        <p:nvPicPr>
          <p:cNvPr id="62484" name="Picture 16" descr="Filename: j0433954.png&#10;Keywords: avatars, badges, blank ...&#10;File &#10;Size: 43 K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8338" y="4908550"/>
            <a:ext cx="534987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3009" name="AutoShape 17"/>
          <p:cNvSpPr>
            <a:spLocks noChangeArrowheads="1"/>
          </p:cNvSpPr>
          <p:nvPr/>
        </p:nvSpPr>
        <p:spPr bwMode="auto">
          <a:xfrm>
            <a:off x="3395663" y="1584325"/>
            <a:ext cx="1682750" cy="909638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grpSp>
        <p:nvGrpSpPr>
          <p:cNvPr id="62486" name="Group 18"/>
          <p:cNvGrpSpPr>
            <a:grpSpLocks/>
          </p:cNvGrpSpPr>
          <p:nvPr/>
        </p:nvGrpSpPr>
        <p:grpSpPr bwMode="auto">
          <a:xfrm>
            <a:off x="4430713" y="1755775"/>
            <a:ext cx="604837" cy="560388"/>
            <a:chOff x="4764" y="1009"/>
            <a:chExt cx="263" cy="304"/>
          </a:xfrm>
        </p:grpSpPr>
        <p:pic>
          <p:nvPicPr>
            <p:cNvPr id="62507" name="Picture 53"/>
            <p:cNvPicPr>
              <a:picLocks noChangeAspect="1" noChangeArrowheads="1"/>
            </p:cNvPicPr>
            <p:nvPr/>
          </p:nvPicPr>
          <p:blipFill>
            <a:blip r:embed="rId5"/>
            <a:srcRect r="1639" b="6165"/>
            <a:stretch>
              <a:fillRect/>
            </a:stretch>
          </p:blipFill>
          <p:spPr bwMode="auto">
            <a:xfrm>
              <a:off x="4907" y="1176"/>
              <a:ext cx="120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508" name="Picture 5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66" y="1011"/>
              <a:ext cx="116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509" name="Picture 55"/>
            <p:cNvPicPr>
              <a:picLocks noChangeAspect="1" noChangeArrowheads="1"/>
            </p:cNvPicPr>
            <p:nvPr/>
          </p:nvPicPr>
          <p:blipFill>
            <a:blip r:embed="rId7"/>
            <a:srcRect r="2563" b="4828"/>
            <a:stretch>
              <a:fillRect/>
            </a:stretch>
          </p:blipFill>
          <p:spPr bwMode="auto">
            <a:xfrm>
              <a:off x="4909" y="1009"/>
              <a:ext cx="114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510" name="Picture 5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764" y="1175"/>
              <a:ext cx="119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2487" name="Rectangle 67"/>
          <p:cNvSpPr>
            <a:spLocks noChangeArrowheads="1"/>
          </p:cNvSpPr>
          <p:nvPr/>
        </p:nvSpPr>
        <p:spPr bwMode="auto">
          <a:xfrm>
            <a:off x="3394075" y="1874838"/>
            <a:ext cx="993775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000000"/>
                </a:solidFill>
              </a:rPr>
              <a:t>Ресурсные организации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62488" name="Rectangle 67"/>
          <p:cNvSpPr>
            <a:spLocks noChangeArrowheads="1"/>
          </p:cNvSpPr>
          <p:nvPr/>
        </p:nvSpPr>
        <p:spPr bwMode="auto">
          <a:xfrm>
            <a:off x="3216275" y="4338638"/>
            <a:ext cx="852488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CC0000"/>
                </a:solidFill>
                <a:latin typeface="Tahoma" pitchFamily="34" charset="0"/>
              </a:rPr>
              <a:t>Договоры с УК</a:t>
            </a:r>
            <a:endParaRPr lang="en-US" sz="1200" b="1">
              <a:solidFill>
                <a:srgbClr val="CC0000"/>
              </a:solidFill>
              <a:latin typeface="Tahoma" pitchFamily="34" charset="0"/>
            </a:endParaRPr>
          </a:p>
        </p:txBody>
      </p:sp>
      <p:sp>
        <p:nvSpPr>
          <p:cNvPr id="62489" name="Rectangle 67"/>
          <p:cNvSpPr>
            <a:spLocks noChangeArrowheads="1"/>
          </p:cNvSpPr>
          <p:nvPr/>
        </p:nvSpPr>
        <p:spPr bwMode="auto">
          <a:xfrm>
            <a:off x="2667000" y="779463"/>
            <a:ext cx="3119438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CC0000"/>
                </a:solidFill>
                <a:latin typeface="Tahoma" pitchFamily="34" charset="0"/>
              </a:rPr>
              <a:t>Потребление </a:t>
            </a:r>
          </a:p>
          <a:p>
            <a:pPr algn="ctr"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CC0000"/>
                </a:solidFill>
                <a:latin typeface="Tahoma" pitchFamily="34" charset="0"/>
              </a:rPr>
              <a:t>энергоресурсов и услуг ЖКХ</a:t>
            </a:r>
            <a:endParaRPr lang="en-US" sz="1200" b="1">
              <a:solidFill>
                <a:srgbClr val="CC0000"/>
              </a:solidFill>
              <a:latin typeface="Tahoma" pitchFamily="34" charset="0"/>
            </a:endParaRPr>
          </a:p>
        </p:txBody>
      </p:sp>
      <p:sp>
        <p:nvSpPr>
          <p:cNvPr id="62490" name="Arc 26"/>
          <p:cNvSpPr>
            <a:spLocks/>
          </p:cNvSpPr>
          <p:nvPr/>
        </p:nvSpPr>
        <p:spPr bwMode="auto">
          <a:xfrm>
            <a:off x="5089525" y="3656013"/>
            <a:ext cx="3614738" cy="1606550"/>
          </a:xfrm>
          <a:custGeom>
            <a:avLst/>
            <a:gdLst>
              <a:gd name="T0" fmla="*/ 0 w 22028"/>
              <a:gd name="T1" fmla="*/ 284982901 h 43200"/>
              <a:gd name="T2" fmla="*/ 2147483647 w 22028"/>
              <a:gd name="T3" fmla="*/ 2147483647 h 43200"/>
              <a:gd name="T4" fmla="*/ 2147483647 w 22028"/>
              <a:gd name="T5" fmla="*/ 2147483647 h 43200"/>
              <a:gd name="T6" fmla="*/ 0 60000 65536"/>
              <a:gd name="T7" fmla="*/ 0 60000 65536"/>
              <a:gd name="T8" fmla="*/ 0 60000 65536"/>
              <a:gd name="T9" fmla="*/ 0 w 22028"/>
              <a:gd name="T10" fmla="*/ 0 h 43200"/>
              <a:gd name="T11" fmla="*/ 22028 w 2202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28" h="43200" fill="none" extrusionOk="0">
                <a:moveTo>
                  <a:pt x="0" y="4"/>
                </a:moveTo>
                <a:cubicBezTo>
                  <a:pt x="142" y="1"/>
                  <a:pt x="285" y="-1"/>
                  <a:pt x="428" y="0"/>
                </a:cubicBezTo>
                <a:cubicBezTo>
                  <a:pt x="12357" y="0"/>
                  <a:pt x="22028" y="9670"/>
                  <a:pt x="22028" y="21600"/>
                </a:cubicBezTo>
                <a:cubicBezTo>
                  <a:pt x="22028" y="33529"/>
                  <a:pt x="12357" y="43200"/>
                  <a:pt x="428" y="43200"/>
                </a:cubicBezTo>
                <a:cubicBezTo>
                  <a:pt x="292" y="43200"/>
                  <a:pt x="157" y="43198"/>
                  <a:pt x="21" y="43196"/>
                </a:cubicBezTo>
              </a:path>
              <a:path w="22028" h="43200" stroke="0" extrusionOk="0">
                <a:moveTo>
                  <a:pt x="0" y="4"/>
                </a:moveTo>
                <a:cubicBezTo>
                  <a:pt x="142" y="1"/>
                  <a:pt x="285" y="-1"/>
                  <a:pt x="428" y="0"/>
                </a:cubicBezTo>
                <a:cubicBezTo>
                  <a:pt x="12357" y="0"/>
                  <a:pt x="22028" y="9670"/>
                  <a:pt x="22028" y="21600"/>
                </a:cubicBezTo>
                <a:cubicBezTo>
                  <a:pt x="22028" y="33529"/>
                  <a:pt x="12357" y="43200"/>
                  <a:pt x="428" y="43200"/>
                </a:cubicBezTo>
                <a:cubicBezTo>
                  <a:pt x="292" y="43200"/>
                  <a:pt x="157" y="43198"/>
                  <a:pt x="21" y="43196"/>
                </a:cubicBezTo>
                <a:lnTo>
                  <a:pt x="428" y="21600"/>
                </a:lnTo>
                <a:close/>
              </a:path>
            </a:pathLst>
          </a:custGeom>
          <a:noFill/>
          <a:ln w="57150">
            <a:solidFill>
              <a:srgbClr val="339966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3019" name="AutoShape 27"/>
          <p:cNvSpPr>
            <a:spLocks noChangeArrowheads="1"/>
          </p:cNvSpPr>
          <p:nvPr/>
        </p:nvSpPr>
        <p:spPr bwMode="auto">
          <a:xfrm>
            <a:off x="6213475" y="3184525"/>
            <a:ext cx="2054225" cy="909638"/>
          </a:xfrm>
          <a:prstGeom prst="roundRect">
            <a:avLst>
              <a:gd name="adj" fmla="val 16667"/>
            </a:avLst>
          </a:prstGeom>
          <a:solidFill>
            <a:srgbClr val="33CCCC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62492" name="Picture 38" descr="prod_b145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61275" y="3379788"/>
            <a:ext cx="554038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93" name="Rectangle 67"/>
          <p:cNvSpPr>
            <a:spLocks noChangeArrowheads="1"/>
          </p:cNvSpPr>
          <p:nvPr/>
        </p:nvSpPr>
        <p:spPr bwMode="auto">
          <a:xfrm>
            <a:off x="7285038" y="5097463"/>
            <a:ext cx="10668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008000"/>
                </a:solidFill>
                <a:latin typeface="Tahoma" pitchFamily="34" charset="0"/>
              </a:rPr>
              <a:t>Платежи</a:t>
            </a:r>
            <a:endParaRPr lang="en-US" sz="1200" b="1">
              <a:solidFill>
                <a:srgbClr val="008000"/>
              </a:solidFill>
              <a:latin typeface="Tahoma" pitchFamily="34" charset="0"/>
            </a:endParaRPr>
          </a:p>
        </p:txBody>
      </p:sp>
      <p:sp>
        <p:nvSpPr>
          <p:cNvPr id="62494" name="AutoShape 31"/>
          <p:cNvSpPr>
            <a:spLocks noChangeArrowheads="1"/>
          </p:cNvSpPr>
          <p:nvPr/>
        </p:nvSpPr>
        <p:spPr bwMode="auto">
          <a:xfrm rot="5400000" flipH="1">
            <a:off x="5869782" y="3488531"/>
            <a:ext cx="236538" cy="327025"/>
          </a:xfrm>
          <a:prstGeom prst="triangle">
            <a:avLst>
              <a:gd name="adj" fmla="val 50000"/>
            </a:avLst>
          </a:prstGeom>
          <a:solidFill>
            <a:srgbClr val="3399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495" name="Rectangle 67"/>
          <p:cNvSpPr>
            <a:spLocks noChangeArrowheads="1"/>
          </p:cNvSpPr>
          <p:nvPr/>
        </p:nvSpPr>
        <p:spPr bwMode="auto">
          <a:xfrm>
            <a:off x="5183188" y="3270250"/>
            <a:ext cx="85248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008000"/>
                </a:solidFill>
                <a:latin typeface="Tahoma" pitchFamily="34" charset="0"/>
              </a:rPr>
              <a:t>Платежи</a:t>
            </a:r>
            <a:endParaRPr lang="en-US" sz="1200" b="1">
              <a:solidFill>
                <a:srgbClr val="008000"/>
              </a:solidFill>
              <a:latin typeface="Tahoma" pitchFamily="34" charset="0"/>
            </a:endParaRPr>
          </a:p>
        </p:txBody>
      </p:sp>
      <p:sp>
        <p:nvSpPr>
          <p:cNvPr id="62496" name="Rectangle 67"/>
          <p:cNvSpPr>
            <a:spLocks noChangeArrowheads="1"/>
          </p:cNvSpPr>
          <p:nvPr/>
        </p:nvSpPr>
        <p:spPr bwMode="auto">
          <a:xfrm>
            <a:off x="5619750" y="1727200"/>
            <a:ext cx="852488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008000"/>
                </a:solidFill>
                <a:latin typeface="Tahoma" pitchFamily="34" charset="0"/>
              </a:rPr>
              <a:t>Платежи</a:t>
            </a:r>
            <a:endParaRPr lang="en-US" sz="1200" b="1">
              <a:solidFill>
                <a:srgbClr val="008000"/>
              </a:solidFill>
              <a:latin typeface="Tahoma" pitchFamily="34" charset="0"/>
            </a:endParaRPr>
          </a:p>
        </p:txBody>
      </p:sp>
      <p:sp>
        <p:nvSpPr>
          <p:cNvPr id="62497" name="Rectangle 67"/>
          <p:cNvSpPr>
            <a:spLocks noChangeArrowheads="1"/>
          </p:cNvSpPr>
          <p:nvPr/>
        </p:nvSpPr>
        <p:spPr bwMode="auto">
          <a:xfrm>
            <a:off x="5505450" y="4591050"/>
            <a:ext cx="2112963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chemeClr val="accent2"/>
                </a:solidFill>
                <a:latin typeface="Tahoma" pitchFamily="34" charset="0"/>
              </a:rPr>
              <a:t>Договоры расчетно-кассового обслуживания</a:t>
            </a:r>
            <a:endParaRPr lang="en-US" sz="1200" b="1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62498" name="Rectangle 67"/>
          <p:cNvSpPr>
            <a:spLocks noChangeArrowheads="1"/>
          </p:cNvSpPr>
          <p:nvPr/>
        </p:nvSpPr>
        <p:spPr bwMode="auto">
          <a:xfrm>
            <a:off x="5535613" y="2381250"/>
            <a:ext cx="230822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chemeClr val="accent2"/>
                </a:solidFill>
                <a:latin typeface="Tahoma" pitchFamily="34" charset="0"/>
              </a:rPr>
              <a:t>Договоры расчетно-сервисного обслуживания *</a:t>
            </a:r>
            <a:r>
              <a:rPr lang="ru-RU" sz="1200" b="1" baseline="30000">
                <a:solidFill>
                  <a:schemeClr val="accent2"/>
                </a:solidFill>
                <a:latin typeface="Tahoma" pitchFamily="34" charset="0"/>
              </a:rPr>
              <a:t>)</a:t>
            </a:r>
            <a:endParaRPr lang="en-US" sz="1200" b="1" baseline="3000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62499" name="Line 36"/>
          <p:cNvSpPr>
            <a:spLocks noChangeShapeType="1"/>
          </p:cNvSpPr>
          <p:nvPr/>
        </p:nvSpPr>
        <p:spPr bwMode="auto">
          <a:xfrm flipV="1">
            <a:off x="1481138" y="1920875"/>
            <a:ext cx="1897062" cy="161925"/>
          </a:xfrm>
          <a:prstGeom prst="line">
            <a:avLst/>
          </a:prstGeom>
          <a:noFill/>
          <a:ln w="28575">
            <a:solidFill>
              <a:srgbClr val="80008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2500" name="Line 37"/>
          <p:cNvSpPr>
            <a:spLocks noChangeShapeType="1"/>
          </p:cNvSpPr>
          <p:nvPr/>
        </p:nvSpPr>
        <p:spPr bwMode="auto">
          <a:xfrm>
            <a:off x="1190625" y="1712913"/>
            <a:ext cx="2122488" cy="3044825"/>
          </a:xfrm>
          <a:prstGeom prst="line">
            <a:avLst/>
          </a:prstGeom>
          <a:noFill/>
          <a:ln w="28575">
            <a:solidFill>
              <a:srgbClr val="80008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62501" name="Group 38"/>
          <p:cNvGrpSpPr>
            <a:grpSpLocks/>
          </p:cNvGrpSpPr>
          <p:nvPr/>
        </p:nvGrpSpPr>
        <p:grpSpPr bwMode="auto">
          <a:xfrm>
            <a:off x="762000" y="1709738"/>
            <a:ext cx="884238" cy="568325"/>
            <a:chOff x="1594" y="529"/>
            <a:chExt cx="2277" cy="702"/>
          </a:xfrm>
        </p:grpSpPr>
        <p:sp>
          <p:nvSpPr>
            <p:cNvPr id="62505" name="Rectangle 66"/>
            <p:cNvSpPr>
              <a:spLocks noChangeArrowheads="1"/>
            </p:cNvSpPr>
            <p:nvPr/>
          </p:nvSpPr>
          <p:spPr bwMode="auto">
            <a:xfrm>
              <a:off x="1702" y="913"/>
              <a:ext cx="2095" cy="318"/>
            </a:xfrm>
            <a:prstGeom prst="rect">
              <a:avLst/>
            </a:prstGeom>
            <a:solidFill>
              <a:srgbClr val="FF643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600">
                <a:solidFill>
                  <a:srgbClr val="000000"/>
                </a:solidFill>
              </a:endParaRPr>
            </a:p>
          </p:txBody>
        </p:sp>
        <p:pic>
          <p:nvPicPr>
            <p:cNvPr id="62506" name="Picture 7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594" y="529"/>
              <a:ext cx="2277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2502" name="Rectangle 67"/>
          <p:cNvSpPr>
            <a:spLocks noChangeArrowheads="1"/>
          </p:cNvSpPr>
          <p:nvPr/>
        </p:nvSpPr>
        <p:spPr bwMode="auto">
          <a:xfrm>
            <a:off x="436563" y="2522538"/>
            <a:ext cx="116522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6600CC"/>
                </a:solidFill>
                <a:latin typeface="Tahoma" pitchFamily="34" charset="0"/>
              </a:rPr>
              <a:t>Управление и мониторинг</a:t>
            </a:r>
            <a:endParaRPr lang="en-US" sz="1200" b="1">
              <a:solidFill>
                <a:srgbClr val="6600CC"/>
              </a:solidFill>
              <a:latin typeface="Tahoma" pitchFamily="34" charset="0"/>
            </a:endParaRPr>
          </a:p>
        </p:txBody>
      </p:sp>
      <p:sp>
        <p:nvSpPr>
          <p:cNvPr id="62503" name="Rectangle 67"/>
          <p:cNvSpPr>
            <a:spLocks noChangeArrowheads="1"/>
          </p:cNvSpPr>
          <p:nvPr/>
        </p:nvSpPr>
        <p:spPr bwMode="auto">
          <a:xfrm>
            <a:off x="5637213" y="5803900"/>
            <a:ext cx="334486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806450" eaLnBrk="0" hangingPunct="0">
              <a:lnSpc>
                <a:spcPct val="70000"/>
              </a:lnSpc>
            </a:pPr>
            <a:r>
              <a:rPr lang="ru-RU" sz="1200" b="1">
                <a:latin typeface="Tahoma" pitchFamily="34" charset="0"/>
              </a:rPr>
              <a:t>*</a:t>
            </a:r>
            <a:r>
              <a:rPr lang="ru-RU" sz="1200" b="1" baseline="30000">
                <a:latin typeface="Tahoma" pitchFamily="34" charset="0"/>
              </a:rPr>
              <a:t>)  </a:t>
            </a:r>
            <a:r>
              <a:rPr lang="ru-RU" sz="1200" b="1">
                <a:latin typeface="Tahoma" pitchFamily="34" charset="0"/>
              </a:rPr>
              <a:t>в конечном итоге стоимость расчетно-сервисного обслуживания отражается на тарифах ЖКУ</a:t>
            </a:r>
            <a:endParaRPr lang="en-US" sz="1200" b="1">
              <a:latin typeface="Tahoma" pitchFamily="34" charset="0"/>
            </a:endParaRPr>
          </a:p>
        </p:txBody>
      </p:sp>
      <p:sp>
        <p:nvSpPr>
          <p:cNvPr id="62504" name="Rectangle 67"/>
          <p:cNvSpPr>
            <a:spLocks noChangeArrowheads="1"/>
          </p:cNvSpPr>
          <p:nvPr/>
        </p:nvSpPr>
        <p:spPr bwMode="auto">
          <a:xfrm>
            <a:off x="6275388" y="3194050"/>
            <a:ext cx="1360487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000000"/>
                </a:solidFill>
              </a:rPr>
              <a:t>Информационно-расчетный центр</a:t>
            </a:r>
            <a:endParaRPr lang="en-US" sz="12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B15A9AB-F23B-4CD0-8D05-A7D95738FDF8}" type="datetime1">
              <a:rPr lang="ru-RU" smtClean="0"/>
              <a:pPr/>
              <a:t>27.10.2015</a:t>
            </a:fld>
            <a:endParaRPr lang="ru-RU" smtClean="0"/>
          </a:p>
        </p:txBody>
      </p:sp>
      <p:sp>
        <p:nvSpPr>
          <p:cNvPr id="64514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ЗАО "Группа компаний СТАРТ"</a:t>
            </a:r>
          </a:p>
        </p:txBody>
      </p:sp>
      <p:sp>
        <p:nvSpPr>
          <p:cNvPr id="64515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E2277B2-73E5-49D7-B427-68A36A1536DF}" type="slidenum">
              <a:rPr lang="ru-RU" smtClean="0"/>
              <a:pPr/>
              <a:t>24</a:t>
            </a:fld>
            <a:endParaRPr lang="ru-RU" smtClean="0"/>
          </a:p>
        </p:txBody>
      </p:sp>
      <p:sp>
        <p:nvSpPr>
          <p:cNvPr id="64516" name="Дата 3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99B3C10D-2B05-4433-A463-BBA7D15EEF10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64517" name="Номер слайда 5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ABCDED6-BBB3-4CCC-9A3A-F67E0E3E80EB}" type="slidenum">
              <a:rPr lang="ru-RU" sz="1200">
                <a:solidFill>
                  <a:srgbClr val="006600"/>
                </a:solidFill>
              </a:rPr>
              <a:pPr algn="r"/>
              <a:t>24</a:t>
            </a:fld>
            <a:endParaRPr lang="ru-RU" sz="1200">
              <a:solidFill>
                <a:srgbClr val="006600"/>
              </a:solidFill>
            </a:endParaRPr>
          </a:p>
        </p:txBody>
      </p:sp>
      <p:sp>
        <p:nvSpPr>
          <p:cNvPr id="64518" name="Arc 138"/>
          <p:cNvSpPr>
            <a:spLocks/>
          </p:cNvSpPr>
          <p:nvPr/>
        </p:nvSpPr>
        <p:spPr bwMode="auto">
          <a:xfrm rot="7280319">
            <a:off x="1501775" y="1206500"/>
            <a:ext cx="1393825" cy="4711701"/>
          </a:xfrm>
          <a:custGeom>
            <a:avLst/>
            <a:gdLst>
              <a:gd name="T0" fmla="*/ 0 w 22280"/>
              <a:gd name="T1" fmla="*/ 2147483647 h 42899"/>
              <a:gd name="T2" fmla="*/ 2147483647 w 22280"/>
              <a:gd name="T3" fmla="*/ 2147483647 h 42899"/>
              <a:gd name="T4" fmla="*/ 2147483647 w 22280"/>
              <a:gd name="T5" fmla="*/ 2147483647 h 42899"/>
              <a:gd name="T6" fmla="*/ 0 60000 65536"/>
              <a:gd name="T7" fmla="*/ 0 60000 65536"/>
              <a:gd name="T8" fmla="*/ 0 60000 65536"/>
              <a:gd name="T9" fmla="*/ 0 w 22280"/>
              <a:gd name="T10" fmla="*/ 0 h 42899"/>
              <a:gd name="T11" fmla="*/ 22280 w 22280"/>
              <a:gd name="T12" fmla="*/ 42899 h 428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80" h="42899" fill="none" extrusionOk="0">
                <a:moveTo>
                  <a:pt x="-1" y="10"/>
                </a:moveTo>
                <a:cubicBezTo>
                  <a:pt x="226" y="3"/>
                  <a:pt x="453" y="-1"/>
                  <a:pt x="680" y="0"/>
                </a:cubicBezTo>
                <a:cubicBezTo>
                  <a:pt x="12609" y="0"/>
                  <a:pt x="22280" y="9670"/>
                  <a:pt x="22280" y="21600"/>
                </a:cubicBezTo>
                <a:cubicBezTo>
                  <a:pt x="22280" y="32142"/>
                  <a:pt x="14669" y="41144"/>
                  <a:pt x="4273" y="42898"/>
                </a:cubicBezTo>
              </a:path>
              <a:path w="22280" h="42899" stroke="0" extrusionOk="0">
                <a:moveTo>
                  <a:pt x="-1" y="10"/>
                </a:moveTo>
                <a:cubicBezTo>
                  <a:pt x="226" y="3"/>
                  <a:pt x="453" y="-1"/>
                  <a:pt x="680" y="0"/>
                </a:cubicBezTo>
                <a:cubicBezTo>
                  <a:pt x="12609" y="0"/>
                  <a:pt x="22280" y="9670"/>
                  <a:pt x="22280" y="21600"/>
                </a:cubicBezTo>
                <a:cubicBezTo>
                  <a:pt x="22280" y="32142"/>
                  <a:pt x="14669" y="41144"/>
                  <a:pt x="4273" y="42898"/>
                </a:cubicBezTo>
                <a:lnTo>
                  <a:pt x="680" y="216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4519" name="Rectangle 11"/>
          <p:cNvSpPr>
            <a:spLocks noChangeArrowheads="1"/>
          </p:cNvSpPr>
          <p:nvPr/>
        </p:nvSpPr>
        <p:spPr bwMode="auto">
          <a:xfrm>
            <a:off x="3187700" y="2919413"/>
            <a:ext cx="4230688" cy="319563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4520" name="Line 3"/>
          <p:cNvSpPr>
            <a:spLocks noChangeShapeType="1"/>
          </p:cNvSpPr>
          <p:nvPr/>
        </p:nvSpPr>
        <p:spPr bwMode="auto">
          <a:xfrm flipH="1">
            <a:off x="2341563" y="2759075"/>
            <a:ext cx="327025" cy="153988"/>
          </a:xfrm>
          <a:prstGeom prst="line">
            <a:avLst/>
          </a:prstGeom>
          <a:noFill/>
          <a:ln w="28575">
            <a:solidFill>
              <a:srgbClr val="73D79E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21" name="Arc 136"/>
          <p:cNvSpPr>
            <a:spLocks/>
          </p:cNvSpPr>
          <p:nvPr/>
        </p:nvSpPr>
        <p:spPr bwMode="auto">
          <a:xfrm rot="16546958" flipV="1">
            <a:off x="3725862" y="2025651"/>
            <a:ext cx="1241425" cy="29019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73D79E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4522" name="Line 2"/>
          <p:cNvSpPr>
            <a:spLocks noChangeShapeType="1"/>
          </p:cNvSpPr>
          <p:nvPr/>
        </p:nvSpPr>
        <p:spPr bwMode="auto">
          <a:xfrm>
            <a:off x="2974975" y="2273300"/>
            <a:ext cx="1797050" cy="274638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lg"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64523" name="Line 6"/>
          <p:cNvSpPr>
            <a:spLocks noChangeShapeType="1"/>
          </p:cNvSpPr>
          <p:nvPr/>
        </p:nvSpPr>
        <p:spPr bwMode="auto">
          <a:xfrm flipV="1">
            <a:off x="4894263" y="5230813"/>
            <a:ext cx="268287" cy="374650"/>
          </a:xfrm>
          <a:prstGeom prst="line">
            <a:avLst/>
          </a:prstGeom>
          <a:noFill/>
          <a:ln w="28575">
            <a:solidFill>
              <a:srgbClr val="73D79E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24" name="Line 7"/>
          <p:cNvSpPr>
            <a:spLocks noChangeShapeType="1"/>
          </p:cNvSpPr>
          <p:nvPr/>
        </p:nvSpPr>
        <p:spPr bwMode="auto">
          <a:xfrm flipV="1">
            <a:off x="3684588" y="4811713"/>
            <a:ext cx="931862" cy="392112"/>
          </a:xfrm>
          <a:prstGeom prst="line">
            <a:avLst/>
          </a:prstGeom>
          <a:noFill/>
          <a:ln w="28575">
            <a:solidFill>
              <a:srgbClr val="73D79E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25" name="Line 8"/>
          <p:cNvSpPr>
            <a:spLocks noChangeShapeType="1"/>
          </p:cNvSpPr>
          <p:nvPr/>
        </p:nvSpPr>
        <p:spPr bwMode="auto">
          <a:xfrm>
            <a:off x="4129088" y="4181475"/>
            <a:ext cx="523875" cy="295275"/>
          </a:xfrm>
          <a:prstGeom prst="line">
            <a:avLst/>
          </a:prstGeom>
          <a:noFill/>
          <a:ln w="28575">
            <a:solidFill>
              <a:srgbClr val="73D79E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5661" name="Rectangle 13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>
              <a:defRPr/>
            </a:pPr>
            <a:r>
              <a:rPr lang="ru-RU" sz="2000" dirty="0" smtClean="0"/>
              <a:t>Предложение по созданию </a:t>
            </a:r>
            <a:r>
              <a:rPr lang="ru-RU" sz="2000" dirty="0" err="1" smtClean="0"/>
              <a:t>инфокоммуникационной</a:t>
            </a:r>
            <a:r>
              <a:rPr lang="ru-RU" sz="2000" dirty="0" smtClean="0"/>
              <a:t> инфраструктуры ЖКХ</a:t>
            </a:r>
          </a:p>
        </p:txBody>
      </p:sp>
      <p:sp>
        <p:nvSpPr>
          <p:cNvPr id="64527" name="Line 14"/>
          <p:cNvSpPr>
            <a:spLocks noChangeShapeType="1"/>
          </p:cNvSpPr>
          <p:nvPr/>
        </p:nvSpPr>
        <p:spPr bwMode="auto">
          <a:xfrm flipV="1">
            <a:off x="3306763" y="2016125"/>
            <a:ext cx="52387" cy="142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28" name="Line 15"/>
          <p:cNvSpPr>
            <a:spLocks noChangeShapeType="1"/>
          </p:cNvSpPr>
          <p:nvPr/>
        </p:nvSpPr>
        <p:spPr bwMode="auto">
          <a:xfrm>
            <a:off x="2049463" y="1758950"/>
            <a:ext cx="322262" cy="35083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64529" name="Line 16"/>
          <p:cNvSpPr>
            <a:spLocks noChangeShapeType="1"/>
          </p:cNvSpPr>
          <p:nvPr/>
        </p:nvSpPr>
        <p:spPr bwMode="auto">
          <a:xfrm flipV="1">
            <a:off x="2046288" y="2549525"/>
            <a:ext cx="325437" cy="3095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64530" name="Arc 17"/>
          <p:cNvSpPr>
            <a:spLocks/>
          </p:cNvSpPr>
          <p:nvPr/>
        </p:nvSpPr>
        <p:spPr bwMode="auto">
          <a:xfrm rot="3040646">
            <a:off x="1600994" y="2018506"/>
            <a:ext cx="679450" cy="287338"/>
          </a:xfrm>
          <a:custGeom>
            <a:avLst/>
            <a:gdLst>
              <a:gd name="T0" fmla="*/ 2147483647 w 21487"/>
              <a:gd name="T1" fmla="*/ 2147483647 h 19645"/>
              <a:gd name="T2" fmla="*/ 0 w 21487"/>
              <a:gd name="T3" fmla="*/ 1477443229 h 19645"/>
              <a:gd name="T4" fmla="*/ 2147483647 w 21487"/>
              <a:gd name="T5" fmla="*/ 0 h 19645"/>
              <a:gd name="T6" fmla="*/ 0 60000 65536"/>
              <a:gd name="T7" fmla="*/ 0 60000 65536"/>
              <a:gd name="T8" fmla="*/ 0 60000 65536"/>
              <a:gd name="T9" fmla="*/ 0 w 21487"/>
              <a:gd name="T10" fmla="*/ 0 h 19645"/>
              <a:gd name="T11" fmla="*/ 21487 w 21487"/>
              <a:gd name="T12" fmla="*/ 19645 h 196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87" h="19645" fill="none" extrusionOk="0">
                <a:moveTo>
                  <a:pt x="12507" y="19645"/>
                </a:moveTo>
                <a:cubicBezTo>
                  <a:pt x="5541" y="16461"/>
                  <a:pt x="782" y="9826"/>
                  <a:pt x="0" y="2206"/>
                </a:cubicBezTo>
              </a:path>
              <a:path w="21487" h="19645" stroke="0" extrusionOk="0">
                <a:moveTo>
                  <a:pt x="12507" y="19645"/>
                </a:moveTo>
                <a:cubicBezTo>
                  <a:pt x="5541" y="16461"/>
                  <a:pt x="782" y="9826"/>
                  <a:pt x="0" y="2206"/>
                </a:cubicBezTo>
                <a:lnTo>
                  <a:pt x="21487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4531" name="Arc 18"/>
          <p:cNvSpPr>
            <a:spLocks/>
          </p:cNvSpPr>
          <p:nvPr/>
        </p:nvSpPr>
        <p:spPr bwMode="auto">
          <a:xfrm rot="5852184">
            <a:off x="719138" y="2073275"/>
            <a:ext cx="1362075" cy="765175"/>
          </a:xfrm>
          <a:custGeom>
            <a:avLst/>
            <a:gdLst>
              <a:gd name="T0" fmla="*/ 2147483647 w 43017"/>
              <a:gd name="T1" fmla="*/ 19193602 h 43200"/>
              <a:gd name="T2" fmla="*/ 0 w 43017"/>
              <a:gd name="T3" fmla="*/ 2147483647 h 43200"/>
              <a:gd name="T4" fmla="*/ 2147483647 w 43017"/>
              <a:gd name="T5" fmla="*/ 2147483647 h 43200"/>
              <a:gd name="T6" fmla="*/ 0 60000 65536"/>
              <a:gd name="T7" fmla="*/ 0 60000 65536"/>
              <a:gd name="T8" fmla="*/ 0 60000 65536"/>
              <a:gd name="T9" fmla="*/ 0 w 43017"/>
              <a:gd name="T10" fmla="*/ 0 h 43200"/>
              <a:gd name="T11" fmla="*/ 43017 w 43017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017" h="43200" fill="none" extrusionOk="0">
                <a:moveTo>
                  <a:pt x="20736" y="10"/>
                </a:moveTo>
                <a:cubicBezTo>
                  <a:pt x="20963" y="3"/>
                  <a:pt x="21190" y="-1"/>
                  <a:pt x="21417" y="0"/>
                </a:cubicBezTo>
                <a:cubicBezTo>
                  <a:pt x="33346" y="0"/>
                  <a:pt x="43017" y="9670"/>
                  <a:pt x="43017" y="21600"/>
                </a:cubicBezTo>
                <a:cubicBezTo>
                  <a:pt x="43017" y="33529"/>
                  <a:pt x="33346" y="43200"/>
                  <a:pt x="21417" y="43200"/>
                </a:cubicBezTo>
                <a:cubicBezTo>
                  <a:pt x="10572" y="43200"/>
                  <a:pt x="1408" y="35158"/>
                  <a:pt x="0" y="24405"/>
                </a:cubicBezTo>
              </a:path>
              <a:path w="43017" h="43200" stroke="0" extrusionOk="0">
                <a:moveTo>
                  <a:pt x="20736" y="10"/>
                </a:moveTo>
                <a:cubicBezTo>
                  <a:pt x="20963" y="3"/>
                  <a:pt x="21190" y="-1"/>
                  <a:pt x="21417" y="0"/>
                </a:cubicBezTo>
                <a:cubicBezTo>
                  <a:pt x="33346" y="0"/>
                  <a:pt x="43017" y="9670"/>
                  <a:pt x="43017" y="21600"/>
                </a:cubicBezTo>
                <a:cubicBezTo>
                  <a:pt x="43017" y="33529"/>
                  <a:pt x="33346" y="43200"/>
                  <a:pt x="21417" y="43200"/>
                </a:cubicBezTo>
                <a:cubicBezTo>
                  <a:pt x="10572" y="43200"/>
                  <a:pt x="1408" y="35158"/>
                  <a:pt x="0" y="24405"/>
                </a:cubicBezTo>
                <a:lnTo>
                  <a:pt x="21417" y="21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4532" name="Arc 19"/>
          <p:cNvSpPr>
            <a:spLocks/>
          </p:cNvSpPr>
          <p:nvPr/>
        </p:nvSpPr>
        <p:spPr bwMode="auto">
          <a:xfrm flipV="1">
            <a:off x="2060575" y="1601788"/>
            <a:ext cx="871538" cy="747712"/>
          </a:xfrm>
          <a:custGeom>
            <a:avLst/>
            <a:gdLst>
              <a:gd name="T0" fmla="*/ 0 w 22280"/>
              <a:gd name="T1" fmla="*/ 17053440 h 43200"/>
              <a:gd name="T2" fmla="*/ 2147483647 w 22280"/>
              <a:gd name="T3" fmla="*/ 2147483647 h 43200"/>
              <a:gd name="T4" fmla="*/ 2147483647 w 22280"/>
              <a:gd name="T5" fmla="*/ 2147483647 h 43200"/>
              <a:gd name="T6" fmla="*/ 0 60000 65536"/>
              <a:gd name="T7" fmla="*/ 0 60000 65536"/>
              <a:gd name="T8" fmla="*/ 0 60000 65536"/>
              <a:gd name="T9" fmla="*/ 0 w 22280"/>
              <a:gd name="T10" fmla="*/ 0 h 43200"/>
              <a:gd name="T11" fmla="*/ 22280 w 2228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80" h="43200" fill="none" extrusionOk="0">
                <a:moveTo>
                  <a:pt x="-1" y="10"/>
                </a:moveTo>
                <a:cubicBezTo>
                  <a:pt x="226" y="3"/>
                  <a:pt x="453" y="-1"/>
                  <a:pt x="680" y="0"/>
                </a:cubicBezTo>
                <a:cubicBezTo>
                  <a:pt x="12609" y="0"/>
                  <a:pt x="22280" y="9670"/>
                  <a:pt x="22280" y="21600"/>
                </a:cubicBezTo>
                <a:cubicBezTo>
                  <a:pt x="22280" y="33529"/>
                  <a:pt x="12609" y="43200"/>
                  <a:pt x="680" y="43200"/>
                </a:cubicBezTo>
                <a:cubicBezTo>
                  <a:pt x="544" y="43200"/>
                  <a:pt x="409" y="43198"/>
                  <a:pt x="273" y="43196"/>
                </a:cubicBezTo>
              </a:path>
              <a:path w="22280" h="43200" stroke="0" extrusionOk="0">
                <a:moveTo>
                  <a:pt x="-1" y="10"/>
                </a:moveTo>
                <a:cubicBezTo>
                  <a:pt x="226" y="3"/>
                  <a:pt x="453" y="-1"/>
                  <a:pt x="680" y="0"/>
                </a:cubicBezTo>
                <a:cubicBezTo>
                  <a:pt x="12609" y="0"/>
                  <a:pt x="22280" y="9670"/>
                  <a:pt x="22280" y="21600"/>
                </a:cubicBezTo>
                <a:cubicBezTo>
                  <a:pt x="22280" y="33529"/>
                  <a:pt x="12609" y="43200"/>
                  <a:pt x="680" y="43200"/>
                </a:cubicBezTo>
                <a:cubicBezTo>
                  <a:pt x="544" y="43200"/>
                  <a:pt x="409" y="43198"/>
                  <a:pt x="273" y="43196"/>
                </a:cubicBezTo>
                <a:lnTo>
                  <a:pt x="680" y="21600"/>
                </a:lnTo>
                <a:close/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5668" name="AutoShape 20"/>
          <p:cNvSpPr>
            <a:spLocks noChangeArrowheads="1"/>
          </p:cNvSpPr>
          <p:nvPr/>
        </p:nvSpPr>
        <p:spPr bwMode="auto">
          <a:xfrm>
            <a:off x="1366838" y="2138363"/>
            <a:ext cx="696912" cy="42227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64534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3238" y="2187575"/>
            <a:ext cx="236537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35" name="Rectangle 67"/>
          <p:cNvSpPr>
            <a:spLocks noChangeArrowheads="1"/>
          </p:cNvSpPr>
          <p:nvPr/>
        </p:nvSpPr>
        <p:spPr bwMode="auto">
          <a:xfrm>
            <a:off x="1177925" y="1925638"/>
            <a:ext cx="10255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806450" eaLnBrk="0" hangingPunct="0">
              <a:lnSpc>
                <a:spcPct val="70000"/>
              </a:lnSpc>
            </a:pPr>
            <a:r>
              <a:rPr lang="ru-RU" sz="1000" b="1">
                <a:solidFill>
                  <a:srgbClr val="000000"/>
                </a:solidFill>
              </a:rPr>
              <a:t>Потребители</a:t>
            </a:r>
            <a:endParaRPr lang="en-US" sz="1000" b="1">
              <a:solidFill>
                <a:srgbClr val="000000"/>
              </a:solidFill>
            </a:endParaRPr>
          </a:p>
        </p:txBody>
      </p:sp>
      <p:sp>
        <p:nvSpPr>
          <p:cNvPr id="155672" name="AutoShape 24"/>
          <p:cNvSpPr>
            <a:spLocks noChangeArrowheads="1"/>
          </p:cNvSpPr>
          <p:nvPr/>
        </p:nvSpPr>
        <p:spPr bwMode="auto">
          <a:xfrm>
            <a:off x="1368425" y="2819400"/>
            <a:ext cx="684213" cy="423863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4537" name="Rectangle 67"/>
          <p:cNvSpPr>
            <a:spLocks noChangeArrowheads="1"/>
          </p:cNvSpPr>
          <p:nvPr/>
        </p:nvSpPr>
        <p:spPr bwMode="auto">
          <a:xfrm>
            <a:off x="1270000" y="2900363"/>
            <a:ext cx="43338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806450" eaLnBrk="0" hangingPunct="0">
              <a:lnSpc>
                <a:spcPct val="70000"/>
              </a:lnSpc>
            </a:pPr>
            <a:r>
              <a:rPr lang="ru-RU" sz="1000" b="1">
                <a:solidFill>
                  <a:srgbClr val="000000"/>
                </a:solidFill>
              </a:rPr>
              <a:t>УК</a:t>
            </a:r>
            <a:endParaRPr lang="en-US" sz="1000" b="1">
              <a:solidFill>
                <a:srgbClr val="000000"/>
              </a:solidFill>
            </a:endParaRPr>
          </a:p>
        </p:txBody>
      </p:sp>
      <p:pic>
        <p:nvPicPr>
          <p:cNvPr id="64538" name="Picture 26" descr="Filename: j0433954.png&#10;Keywords: avatars, badges, blank ...&#10;File &#10;Size: 43 K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2125" y="2882900"/>
            <a:ext cx="255588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75" name="AutoShape 27"/>
          <p:cNvSpPr>
            <a:spLocks noChangeArrowheads="1"/>
          </p:cNvSpPr>
          <p:nvPr/>
        </p:nvSpPr>
        <p:spPr bwMode="auto">
          <a:xfrm>
            <a:off x="1400175" y="1379538"/>
            <a:ext cx="661988" cy="42227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grpSp>
        <p:nvGrpSpPr>
          <p:cNvPr id="64540" name="Group 28"/>
          <p:cNvGrpSpPr>
            <a:grpSpLocks/>
          </p:cNvGrpSpPr>
          <p:nvPr/>
        </p:nvGrpSpPr>
        <p:grpSpPr bwMode="auto">
          <a:xfrm>
            <a:off x="1758950" y="1435100"/>
            <a:ext cx="255588" cy="296863"/>
            <a:chOff x="4764" y="1009"/>
            <a:chExt cx="263" cy="304"/>
          </a:xfrm>
        </p:grpSpPr>
        <p:pic>
          <p:nvPicPr>
            <p:cNvPr id="64613" name="Picture 5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07" y="1176"/>
              <a:ext cx="120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614" name="Picture 5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66" y="1011"/>
              <a:ext cx="116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615" name="Picture 5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909" y="1009"/>
              <a:ext cx="114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616" name="Picture 5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764" y="1175"/>
              <a:ext cx="119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4541" name="Rectangle 67"/>
          <p:cNvSpPr>
            <a:spLocks noChangeArrowheads="1"/>
          </p:cNvSpPr>
          <p:nvPr/>
        </p:nvSpPr>
        <p:spPr bwMode="auto">
          <a:xfrm>
            <a:off x="1344613" y="1493838"/>
            <a:ext cx="390525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806450" eaLnBrk="0" hangingPunct="0">
              <a:lnSpc>
                <a:spcPct val="70000"/>
              </a:lnSpc>
            </a:pPr>
            <a:r>
              <a:rPr lang="ru-RU" sz="1000" b="1">
                <a:solidFill>
                  <a:srgbClr val="000000"/>
                </a:solidFill>
              </a:rPr>
              <a:t>РСО</a:t>
            </a:r>
            <a:endParaRPr lang="en-US" sz="1000" b="1">
              <a:solidFill>
                <a:srgbClr val="000000"/>
              </a:solidFill>
            </a:endParaRPr>
          </a:p>
        </p:txBody>
      </p:sp>
      <p:sp>
        <p:nvSpPr>
          <p:cNvPr id="64542" name="Arc 34"/>
          <p:cNvSpPr>
            <a:spLocks/>
          </p:cNvSpPr>
          <p:nvPr/>
        </p:nvSpPr>
        <p:spPr bwMode="auto">
          <a:xfrm>
            <a:off x="2066925" y="2343150"/>
            <a:ext cx="1031875" cy="747713"/>
          </a:xfrm>
          <a:custGeom>
            <a:avLst/>
            <a:gdLst>
              <a:gd name="T0" fmla="*/ 0 w 22028"/>
              <a:gd name="T1" fmla="*/ 6190977 h 43200"/>
              <a:gd name="T2" fmla="*/ 2147483647 w 22028"/>
              <a:gd name="T3" fmla="*/ 2147483647 h 43200"/>
              <a:gd name="T4" fmla="*/ 2147483647 w 22028"/>
              <a:gd name="T5" fmla="*/ 2147483647 h 43200"/>
              <a:gd name="T6" fmla="*/ 0 60000 65536"/>
              <a:gd name="T7" fmla="*/ 0 60000 65536"/>
              <a:gd name="T8" fmla="*/ 0 60000 65536"/>
              <a:gd name="T9" fmla="*/ 0 w 22028"/>
              <a:gd name="T10" fmla="*/ 0 h 43200"/>
              <a:gd name="T11" fmla="*/ 22028 w 2202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28" h="43200" fill="none" extrusionOk="0">
                <a:moveTo>
                  <a:pt x="0" y="4"/>
                </a:moveTo>
                <a:cubicBezTo>
                  <a:pt x="142" y="1"/>
                  <a:pt x="285" y="-1"/>
                  <a:pt x="428" y="0"/>
                </a:cubicBezTo>
                <a:cubicBezTo>
                  <a:pt x="12357" y="0"/>
                  <a:pt x="22028" y="9670"/>
                  <a:pt x="22028" y="21600"/>
                </a:cubicBezTo>
                <a:cubicBezTo>
                  <a:pt x="22028" y="33529"/>
                  <a:pt x="12357" y="43200"/>
                  <a:pt x="428" y="43200"/>
                </a:cubicBezTo>
                <a:cubicBezTo>
                  <a:pt x="292" y="43200"/>
                  <a:pt x="157" y="43198"/>
                  <a:pt x="21" y="43196"/>
                </a:cubicBezTo>
              </a:path>
              <a:path w="22028" h="43200" stroke="0" extrusionOk="0">
                <a:moveTo>
                  <a:pt x="0" y="4"/>
                </a:moveTo>
                <a:cubicBezTo>
                  <a:pt x="142" y="1"/>
                  <a:pt x="285" y="-1"/>
                  <a:pt x="428" y="0"/>
                </a:cubicBezTo>
                <a:cubicBezTo>
                  <a:pt x="12357" y="0"/>
                  <a:pt x="22028" y="9670"/>
                  <a:pt x="22028" y="21600"/>
                </a:cubicBezTo>
                <a:cubicBezTo>
                  <a:pt x="22028" y="33529"/>
                  <a:pt x="12357" y="43200"/>
                  <a:pt x="428" y="43200"/>
                </a:cubicBezTo>
                <a:cubicBezTo>
                  <a:pt x="292" y="43200"/>
                  <a:pt x="157" y="43198"/>
                  <a:pt x="21" y="43196"/>
                </a:cubicBezTo>
                <a:lnTo>
                  <a:pt x="428" y="21600"/>
                </a:lnTo>
                <a:close/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5683" name="AutoShape 35"/>
          <p:cNvSpPr>
            <a:spLocks noChangeArrowheads="1"/>
          </p:cNvSpPr>
          <p:nvPr/>
        </p:nvSpPr>
        <p:spPr bwMode="auto">
          <a:xfrm>
            <a:off x="2336800" y="2122488"/>
            <a:ext cx="650875" cy="423862"/>
          </a:xfrm>
          <a:prstGeom prst="roundRect">
            <a:avLst>
              <a:gd name="adj" fmla="val 16667"/>
            </a:avLst>
          </a:prstGeom>
          <a:solidFill>
            <a:srgbClr val="33CCCC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4544" name="Rectangle 67"/>
          <p:cNvSpPr>
            <a:spLocks noChangeArrowheads="1"/>
          </p:cNvSpPr>
          <p:nvPr/>
        </p:nvSpPr>
        <p:spPr bwMode="auto">
          <a:xfrm>
            <a:off x="2212975" y="2130425"/>
            <a:ext cx="5429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806450" eaLnBrk="0" hangingPunct="0">
              <a:lnSpc>
                <a:spcPct val="70000"/>
              </a:lnSpc>
            </a:pPr>
            <a:r>
              <a:rPr lang="ru-RU" sz="1000" b="1">
                <a:solidFill>
                  <a:srgbClr val="000000"/>
                </a:solidFill>
              </a:rPr>
              <a:t>ЕИРЦ</a:t>
            </a:r>
            <a:endParaRPr lang="en-US" sz="1000" b="1">
              <a:solidFill>
                <a:srgbClr val="000000"/>
              </a:solidFill>
            </a:endParaRPr>
          </a:p>
        </p:txBody>
      </p:sp>
      <p:pic>
        <p:nvPicPr>
          <p:cNvPr id="64545" name="Picture 38" descr="prod_b145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84475" y="2217738"/>
            <a:ext cx="16668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46" name="Line 38"/>
          <p:cNvSpPr>
            <a:spLocks noChangeShapeType="1"/>
          </p:cNvSpPr>
          <p:nvPr/>
        </p:nvSpPr>
        <p:spPr bwMode="auto">
          <a:xfrm flipV="1">
            <a:off x="647700" y="1535113"/>
            <a:ext cx="744538" cy="76200"/>
          </a:xfrm>
          <a:prstGeom prst="line">
            <a:avLst/>
          </a:prstGeom>
          <a:noFill/>
          <a:ln w="28575">
            <a:solidFill>
              <a:srgbClr val="80008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4547" name="Line 39"/>
          <p:cNvSpPr>
            <a:spLocks noChangeShapeType="1"/>
          </p:cNvSpPr>
          <p:nvPr/>
        </p:nvSpPr>
        <p:spPr bwMode="auto">
          <a:xfrm>
            <a:off x="533400" y="1438275"/>
            <a:ext cx="835025" cy="1416050"/>
          </a:xfrm>
          <a:prstGeom prst="line">
            <a:avLst/>
          </a:prstGeom>
          <a:noFill/>
          <a:ln w="28575">
            <a:solidFill>
              <a:srgbClr val="80008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64548" name="Group 40"/>
          <p:cNvGrpSpPr>
            <a:grpSpLocks/>
          </p:cNvGrpSpPr>
          <p:nvPr/>
        </p:nvGrpSpPr>
        <p:grpSpPr bwMode="auto">
          <a:xfrm>
            <a:off x="152400" y="1398588"/>
            <a:ext cx="711200" cy="555625"/>
            <a:chOff x="1594" y="529"/>
            <a:chExt cx="2277" cy="702"/>
          </a:xfrm>
        </p:grpSpPr>
        <p:sp>
          <p:nvSpPr>
            <p:cNvPr id="64611" name="Rectangle 66"/>
            <p:cNvSpPr>
              <a:spLocks noChangeArrowheads="1"/>
            </p:cNvSpPr>
            <p:nvPr/>
          </p:nvSpPr>
          <p:spPr bwMode="auto">
            <a:xfrm>
              <a:off x="1702" y="913"/>
              <a:ext cx="2095" cy="318"/>
            </a:xfrm>
            <a:prstGeom prst="rect">
              <a:avLst/>
            </a:prstGeom>
            <a:solidFill>
              <a:srgbClr val="FF643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200">
                <a:solidFill>
                  <a:srgbClr val="000000"/>
                </a:solidFill>
              </a:endParaRPr>
            </a:p>
          </p:txBody>
        </p:sp>
        <p:pic>
          <p:nvPicPr>
            <p:cNvPr id="64612" name="Picture 7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594" y="529"/>
              <a:ext cx="2277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5691" name="AutoShape 43"/>
          <p:cNvSpPr>
            <a:spLocks noChangeArrowheads="1"/>
          </p:cNvSpPr>
          <p:nvPr/>
        </p:nvSpPr>
        <p:spPr bwMode="auto">
          <a:xfrm>
            <a:off x="4325938" y="2122488"/>
            <a:ext cx="2055812" cy="982662"/>
          </a:xfrm>
          <a:prstGeom prst="roundRect">
            <a:avLst>
              <a:gd name="adj" fmla="val 16667"/>
            </a:avLst>
          </a:prstGeom>
          <a:solidFill>
            <a:srgbClr val="3B51F7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64550" name="Picture 54" descr="controlle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02300" y="5478463"/>
            <a:ext cx="39846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51" name="Picture 58" descr="big_serv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321425" y="3268663"/>
            <a:ext cx="35877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52" name="Picture 16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215" b="43991"/>
          <a:stretch>
            <a:fillRect/>
          </a:stretch>
        </p:blipFill>
        <p:spPr bwMode="auto">
          <a:xfrm>
            <a:off x="4657725" y="5565775"/>
            <a:ext cx="3619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53" name="Picture 16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215" b="43991"/>
          <a:stretch>
            <a:fillRect/>
          </a:stretch>
        </p:blipFill>
        <p:spPr bwMode="auto">
          <a:xfrm>
            <a:off x="4313238" y="5561013"/>
            <a:ext cx="3619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54" name="Picture 16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215" b="43991"/>
          <a:stretch>
            <a:fillRect/>
          </a:stretch>
        </p:blipFill>
        <p:spPr bwMode="auto">
          <a:xfrm>
            <a:off x="5005388" y="5557838"/>
            <a:ext cx="3619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55" name="Picture 58" descr="big_serv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65900" y="3290888"/>
            <a:ext cx="35877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56" name="Picture 54" descr="controlle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38913" y="5478463"/>
            <a:ext cx="398462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57" name="Picture 58" descr="big_serv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23075" y="3306763"/>
            <a:ext cx="35877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58" name="Picture 54" descr="controller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109788" y="2844800"/>
            <a:ext cx="3365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59" name="Picture 54" descr="controlle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19813" y="5478463"/>
            <a:ext cx="398462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60" name="Picture 54" descr="controller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646363" y="2495550"/>
            <a:ext cx="3365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61" name="Rectangle 67"/>
          <p:cNvSpPr>
            <a:spLocks noChangeArrowheads="1"/>
          </p:cNvSpPr>
          <p:nvPr/>
        </p:nvSpPr>
        <p:spPr bwMode="auto">
          <a:xfrm>
            <a:off x="6326188" y="2892425"/>
            <a:ext cx="955675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000000"/>
                </a:solidFill>
              </a:rPr>
              <a:t>ЦОД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64562" name="Rectangle 67"/>
          <p:cNvSpPr>
            <a:spLocks noChangeArrowheads="1"/>
          </p:cNvSpPr>
          <p:nvPr/>
        </p:nvSpPr>
        <p:spPr bwMode="auto">
          <a:xfrm>
            <a:off x="5903913" y="5119688"/>
            <a:ext cx="95567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000000"/>
                </a:solidFill>
              </a:rPr>
              <a:t>АРМ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64563" name="Rectangle 67"/>
          <p:cNvSpPr>
            <a:spLocks noChangeArrowheads="1"/>
          </p:cNvSpPr>
          <p:nvPr/>
        </p:nvSpPr>
        <p:spPr bwMode="auto">
          <a:xfrm>
            <a:off x="3332163" y="5616575"/>
            <a:ext cx="955675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000000"/>
                </a:solidFill>
              </a:rPr>
              <a:t>Приборы учета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155756" name="AutoShape 108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442075" y="4213225"/>
            <a:ext cx="796925" cy="7461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000080"/>
            </a:solidFill>
            <a:round/>
            <a:headEnd/>
            <a:tailEnd/>
          </a:ln>
          <a:effectLst>
            <a:outerShdw dist="8980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4565" name="Rectangle 67"/>
          <p:cNvSpPr>
            <a:spLocks noChangeArrowheads="1"/>
          </p:cNvSpPr>
          <p:nvPr/>
        </p:nvSpPr>
        <p:spPr bwMode="auto">
          <a:xfrm>
            <a:off x="1868488" y="3192463"/>
            <a:ext cx="95567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000" b="1">
                <a:solidFill>
                  <a:srgbClr val="000000"/>
                </a:solidFill>
              </a:rPr>
              <a:t>АРМ</a:t>
            </a:r>
            <a:endParaRPr lang="en-US" sz="1000" b="1">
              <a:solidFill>
                <a:srgbClr val="000000"/>
              </a:solidFill>
            </a:endParaRPr>
          </a:p>
        </p:txBody>
      </p:sp>
      <p:sp>
        <p:nvSpPr>
          <p:cNvPr id="64566" name="Rectangle 67"/>
          <p:cNvSpPr>
            <a:spLocks noChangeArrowheads="1"/>
          </p:cNvSpPr>
          <p:nvPr/>
        </p:nvSpPr>
        <p:spPr bwMode="auto">
          <a:xfrm>
            <a:off x="6388100" y="3863975"/>
            <a:ext cx="955675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000000"/>
                </a:solidFill>
              </a:rPr>
              <a:t>ЦОВ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64567" name="Rectangle 67"/>
          <p:cNvSpPr>
            <a:spLocks noChangeArrowheads="1"/>
          </p:cNvSpPr>
          <p:nvPr/>
        </p:nvSpPr>
        <p:spPr bwMode="auto">
          <a:xfrm>
            <a:off x="2889250" y="1828800"/>
            <a:ext cx="22669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chemeClr val="accent2"/>
                </a:solidFill>
                <a:latin typeface="Tahoma" pitchFamily="34" charset="0"/>
              </a:rPr>
              <a:t>Договор аутсорсинга ИКТ-инфраструктуры ЖКХ (модель </a:t>
            </a:r>
            <a:r>
              <a:rPr lang="en-US" sz="1200" b="1">
                <a:solidFill>
                  <a:schemeClr val="accent2"/>
                </a:solidFill>
                <a:latin typeface="Tahoma" pitchFamily="34" charset="0"/>
              </a:rPr>
              <a:t>SaaS</a:t>
            </a:r>
            <a:r>
              <a:rPr lang="ru-RU" sz="1200" b="1">
                <a:solidFill>
                  <a:schemeClr val="accent2"/>
                </a:solidFill>
                <a:latin typeface="Tahoma" pitchFamily="34" charset="0"/>
              </a:rPr>
              <a:t> и </a:t>
            </a:r>
            <a:r>
              <a:rPr lang="en-US" sz="1200" b="1">
                <a:solidFill>
                  <a:schemeClr val="accent2"/>
                </a:solidFill>
                <a:latin typeface="Tahoma" pitchFamily="34" charset="0"/>
              </a:rPr>
              <a:t>IaaS</a:t>
            </a:r>
            <a:r>
              <a:rPr lang="ru-RU" sz="1200" b="1">
                <a:solidFill>
                  <a:schemeClr val="accent2"/>
                </a:solidFill>
                <a:latin typeface="Tahoma" pitchFamily="34" charset="0"/>
              </a:rPr>
              <a:t>)</a:t>
            </a:r>
            <a:endParaRPr lang="en-US" sz="1200" b="1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64568" name="Line 91"/>
          <p:cNvSpPr>
            <a:spLocks noChangeShapeType="1"/>
          </p:cNvSpPr>
          <p:nvPr/>
        </p:nvSpPr>
        <p:spPr bwMode="auto">
          <a:xfrm flipH="1">
            <a:off x="6389688" y="1724025"/>
            <a:ext cx="971550" cy="547688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pic>
        <p:nvPicPr>
          <p:cNvPr id="64569" name="Picture 53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64038" y="3756025"/>
            <a:ext cx="1854200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70" name="Line 99"/>
          <p:cNvSpPr>
            <a:spLocks noChangeShapeType="1"/>
          </p:cNvSpPr>
          <p:nvPr/>
        </p:nvSpPr>
        <p:spPr bwMode="auto">
          <a:xfrm flipH="1" flipV="1">
            <a:off x="5810250" y="5170488"/>
            <a:ext cx="396875" cy="330200"/>
          </a:xfrm>
          <a:prstGeom prst="line">
            <a:avLst/>
          </a:prstGeom>
          <a:noFill/>
          <a:ln w="28575">
            <a:solidFill>
              <a:srgbClr val="73D79E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71" name="Line 100"/>
          <p:cNvSpPr>
            <a:spLocks noChangeShapeType="1"/>
          </p:cNvSpPr>
          <p:nvPr/>
        </p:nvSpPr>
        <p:spPr bwMode="auto">
          <a:xfrm flipH="1">
            <a:off x="6097588" y="4664075"/>
            <a:ext cx="344487" cy="88900"/>
          </a:xfrm>
          <a:prstGeom prst="line">
            <a:avLst/>
          </a:prstGeom>
          <a:noFill/>
          <a:ln w="28575">
            <a:solidFill>
              <a:srgbClr val="73D79E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72" name="Line 101"/>
          <p:cNvSpPr>
            <a:spLocks noChangeShapeType="1"/>
          </p:cNvSpPr>
          <p:nvPr/>
        </p:nvSpPr>
        <p:spPr bwMode="auto">
          <a:xfrm flipH="1">
            <a:off x="6097588" y="3802063"/>
            <a:ext cx="344487" cy="703262"/>
          </a:xfrm>
          <a:prstGeom prst="line">
            <a:avLst/>
          </a:prstGeom>
          <a:noFill/>
          <a:ln w="28575">
            <a:solidFill>
              <a:srgbClr val="73D79E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5751" name="AutoShape 103"/>
          <p:cNvSpPr>
            <a:spLocks noChangeArrowheads="1"/>
          </p:cNvSpPr>
          <p:nvPr/>
        </p:nvSpPr>
        <p:spPr bwMode="auto">
          <a:xfrm>
            <a:off x="7335838" y="1085850"/>
            <a:ext cx="1644650" cy="982663"/>
          </a:xfrm>
          <a:prstGeom prst="roundRect">
            <a:avLst>
              <a:gd name="adj" fmla="val 16667"/>
            </a:avLst>
          </a:prstGeom>
          <a:solidFill>
            <a:srgbClr val="73D79E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4574" name="Rectangle 67"/>
          <p:cNvSpPr>
            <a:spLocks noChangeArrowheads="1"/>
          </p:cNvSpPr>
          <p:nvPr/>
        </p:nvSpPr>
        <p:spPr bwMode="auto">
          <a:xfrm>
            <a:off x="7510463" y="2071688"/>
            <a:ext cx="1392237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008000"/>
                </a:solidFill>
              </a:rPr>
              <a:t>Комплексные информационные системы ЖКХ</a:t>
            </a:r>
            <a:endParaRPr lang="en-US" sz="1200" b="1">
              <a:solidFill>
                <a:srgbClr val="008000"/>
              </a:solidFill>
            </a:endParaRPr>
          </a:p>
        </p:txBody>
      </p:sp>
      <p:sp>
        <p:nvSpPr>
          <p:cNvPr id="155755" name="AutoShape 107" descr="e-Russia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475038" y="3486150"/>
            <a:ext cx="1089025" cy="695325"/>
          </a:xfrm>
          <a:prstGeom prst="roundRect">
            <a:avLst>
              <a:gd name="adj" fmla="val 16667"/>
            </a:avLst>
          </a:prstGeom>
          <a:blipFill dpi="0" rotWithShape="0">
            <a:blip r:embed="rId17" cstate="print"/>
            <a:srcRect/>
            <a:stretch>
              <a:fillRect/>
            </a:stretch>
          </a:blipFill>
          <a:ln w="12700">
            <a:solidFill>
              <a:srgbClr val="000080"/>
            </a:solidFill>
            <a:round/>
            <a:headEnd/>
            <a:tailEnd/>
          </a:ln>
          <a:effectLst>
            <a:outerShdw dist="8980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4576" name="Rectangle 67"/>
          <p:cNvSpPr>
            <a:spLocks noChangeArrowheads="1"/>
          </p:cNvSpPr>
          <p:nvPr/>
        </p:nvSpPr>
        <p:spPr bwMode="auto">
          <a:xfrm>
            <a:off x="3276600" y="2844800"/>
            <a:ext cx="15176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000000"/>
                </a:solidFill>
              </a:rPr>
              <a:t>Система взаимодействия с ИС ЭП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155760" name="AutoShape 112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305175" y="4668838"/>
            <a:ext cx="868363" cy="695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000080"/>
            </a:solidFill>
            <a:round/>
            <a:headEnd/>
            <a:tailEnd/>
          </a:ln>
          <a:effectLst>
            <a:outerShdw dist="8980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grpSp>
        <p:nvGrpSpPr>
          <p:cNvPr id="64578" name="Group 88"/>
          <p:cNvGrpSpPr>
            <a:grpSpLocks noChangeAspect="1"/>
          </p:cNvGrpSpPr>
          <p:nvPr/>
        </p:nvGrpSpPr>
        <p:grpSpPr bwMode="auto">
          <a:xfrm>
            <a:off x="3552825" y="4814888"/>
            <a:ext cx="346075" cy="433387"/>
            <a:chOff x="2112" y="576"/>
            <a:chExt cx="2832" cy="3360"/>
          </a:xfrm>
        </p:grpSpPr>
        <p:grpSp>
          <p:nvGrpSpPr>
            <p:cNvPr id="64590" name="Group 89"/>
            <p:cNvGrpSpPr>
              <a:grpSpLocks noChangeAspect="1"/>
            </p:cNvGrpSpPr>
            <p:nvPr/>
          </p:nvGrpSpPr>
          <p:grpSpPr bwMode="auto">
            <a:xfrm>
              <a:off x="2112" y="2736"/>
              <a:ext cx="2832" cy="1200"/>
              <a:chOff x="2112" y="576"/>
              <a:chExt cx="2832" cy="1200"/>
            </a:xfrm>
          </p:grpSpPr>
          <p:sp>
            <p:nvSpPr>
              <p:cNvPr id="64609" name="Oval 90"/>
              <p:cNvSpPr>
                <a:spLocks noChangeAspect="1" noChangeArrowheads="1"/>
              </p:cNvSpPr>
              <p:nvPr/>
            </p:nvSpPr>
            <p:spPr bwMode="auto">
              <a:xfrm>
                <a:off x="2112" y="720"/>
                <a:ext cx="2832" cy="1056"/>
              </a:xfrm>
              <a:prstGeom prst="ellipse">
                <a:avLst/>
              </a:prstGeom>
              <a:gradFill rotWithShape="0">
                <a:gsLst>
                  <a:gs pos="0">
                    <a:srgbClr val="8888B0"/>
                  </a:gs>
                  <a:gs pos="50000">
                    <a:srgbClr val="7676A4"/>
                  </a:gs>
                  <a:gs pos="100000">
                    <a:srgbClr val="8888B0"/>
                  </a:gs>
                </a:gsLst>
                <a:lin ang="0" scaled="1"/>
              </a:gra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4610" name="Oval 91"/>
              <p:cNvSpPr>
                <a:spLocks noChangeAspect="1" noChangeArrowheads="1"/>
              </p:cNvSpPr>
              <p:nvPr/>
            </p:nvSpPr>
            <p:spPr bwMode="auto">
              <a:xfrm>
                <a:off x="2112" y="576"/>
                <a:ext cx="2832" cy="1056"/>
              </a:xfrm>
              <a:prstGeom prst="ellipse">
                <a:avLst/>
              </a:prstGeom>
              <a:solidFill>
                <a:srgbClr val="606090"/>
              </a:soli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4591" name="Group 92"/>
            <p:cNvGrpSpPr>
              <a:grpSpLocks noChangeAspect="1"/>
            </p:cNvGrpSpPr>
            <p:nvPr/>
          </p:nvGrpSpPr>
          <p:grpSpPr bwMode="auto">
            <a:xfrm>
              <a:off x="2112" y="2376"/>
              <a:ext cx="2832" cy="1200"/>
              <a:chOff x="2112" y="576"/>
              <a:chExt cx="2832" cy="1200"/>
            </a:xfrm>
          </p:grpSpPr>
          <p:sp>
            <p:nvSpPr>
              <p:cNvPr id="64607" name="Oval 93"/>
              <p:cNvSpPr>
                <a:spLocks noChangeAspect="1" noChangeArrowheads="1"/>
              </p:cNvSpPr>
              <p:nvPr/>
            </p:nvSpPr>
            <p:spPr bwMode="auto">
              <a:xfrm>
                <a:off x="2112" y="720"/>
                <a:ext cx="2832" cy="1056"/>
              </a:xfrm>
              <a:prstGeom prst="ellipse">
                <a:avLst/>
              </a:prstGeom>
              <a:gradFill rotWithShape="0">
                <a:gsLst>
                  <a:gs pos="0">
                    <a:srgbClr val="8888B0"/>
                  </a:gs>
                  <a:gs pos="50000">
                    <a:srgbClr val="7676A4"/>
                  </a:gs>
                  <a:gs pos="100000">
                    <a:srgbClr val="8888B0"/>
                  </a:gs>
                </a:gsLst>
                <a:lin ang="0" scaled="1"/>
              </a:gra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4608" name="Oval 94"/>
              <p:cNvSpPr>
                <a:spLocks noChangeAspect="1" noChangeArrowheads="1"/>
              </p:cNvSpPr>
              <p:nvPr/>
            </p:nvSpPr>
            <p:spPr bwMode="auto">
              <a:xfrm>
                <a:off x="2112" y="576"/>
                <a:ext cx="2832" cy="1056"/>
              </a:xfrm>
              <a:prstGeom prst="ellipse">
                <a:avLst/>
              </a:prstGeom>
              <a:solidFill>
                <a:srgbClr val="606090"/>
              </a:soli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4592" name="Group 95"/>
            <p:cNvGrpSpPr>
              <a:grpSpLocks noChangeAspect="1"/>
            </p:cNvGrpSpPr>
            <p:nvPr/>
          </p:nvGrpSpPr>
          <p:grpSpPr bwMode="auto">
            <a:xfrm>
              <a:off x="2112" y="2016"/>
              <a:ext cx="2832" cy="1200"/>
              <a:chOff x="2112" y="576"/>
              <a:chExt cx="2832" cy="1200"/>
            </a:xfrm>
          </p:grpSpPr>
          <p:sp>
            <p:nvSpPr>
              <p:cNvPr id="64605" name="Oval 96"/>
              <p:cNvSpPr>
                <a:spLocks noChangeAspect="1" noChangeArrowheads="1"/>
              </p:cNvSpPr>
              <p:nvPr/>
            </p:nvSpPr>
            <p:spPr bwMode="auto">
              <a:xfrm>
                <a:off x="2112" y="720"/>
                <a:ext cx="2832" cy="1056"/>
              </a:xfrm>
              <a:prstGeom prst="ellipse">
                <a:avLst/>
              </a:prstGeom>
              <a:gradFill rotWithShape="0">
                <a:gsLst>
                  <a:gs pos="0">
                    <a:srgbClr val="8888B0"/>
                  </a:gs>
                  <a:gs pos="50000">
                    <a:srgbClr val="7676A4"/>
                  </a:gs>
                  <a:gs pos="100000">
                    <a:srgbClr val="8888B0"/>
                  </a:gs>
                </a:gsLst>
                <a:lin ang="0" scaled="1"/>
              </a:gra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4606" name="Oval 97"/>
              <p:cNvSpPr>
                <a:spLocks noChangeAspect="1" noChangeArrowheads="1"/>
              </p:cNvSpPr>
              <p:nvPr/>
            </p:nvSpPr>
            <p:spPr bwMode="auto">
              <a:xfrm>
                <a:off x="2112" y="576"/>
                <a:ext cx="2832" cy="1056"/>
              </a:xfrm>
              <a:prstGeom prst="ellipse">
                <a:avLst/>
              </a:prstGeom>
              <a:solidFill>
                <a:srgbClr val="606090"/>
              </a:soli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4593" name="Group 98"/>
            <p:cNvGrpSpPr>
              <a:grpSpLocks noChangeAspect="1"/>
            </p:cNvGrpSpPr>
            <p:nvPr/>
          </p:nvGrpSpPr>
          <p:grpSpPr bwMode="auto">
            <a:xfrm>
              <a:off x="2112" y="1656"/>
              <a:ext cx="2832" cy="1200"/>
              <a:chOff x="2112" y="576"/>
              <a:chExt cx="2832" cy="1200"/>
            </a:xfrm>
          </p:grpSpPr>
          <p:sp>
            <p:nvSpPr>
              <p:cNvPr id="64603" name="Oval 99"/>
              <p:cNvSpPr>
                <a:spLocks noChangeAspect="1" noChangeArrowheads="1"/>
              </p:cNvSpPr>
              <p:nvPr/>
            </p:nvSpPr>
            <p:spPr bwMode="auto">
              <a:xfrm>
                <a:off x="2112" y="720"/>
                <a:ext cx="2832" cy="1056"/>
              </a:xfrm>
              <a:prstGeom prst="ellipse">
                <a:avLst/>
              </a:prstGeom>
              <a:gradFill rotWithShape="0">
                <a:gsLst>
                  <a:gs pos="0">
                    <a:srgbClr val="8888B0"/>
                  </a:gs>
                  <a:gs pos="50000">
                    <a:srgbClr val="7676A4"/>
                  </a:gs>
                  <a:gs pos="100000">
                    <a:srgbClr val="8888B0"/>
                  </a:gs>
                </a:gsLst>
                <a:lin ang="0" scaled="1"/>
              </a:gra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4604" name="Oval 100"/>
              <p:cNvSpPr>
                <a:spLocks noChangeAspect="1" noChangeArrowheads="1"/>
              </p:cNvSpPr>
              <p:nvPr/>
            </p:nvSpPr>
            <p:spPr bwMode="auto">
              <a:xfrm>
                <a:off x="2112" y="576"/>
                <a:ext cx="2832" cy="1056"/>
              </a:xfrm>
              <a:prstGeom prst="ellipse">
                <a:avLst/>
              </a:prstGeom>
              <a:solidFill>
                <a:srgbClr val="606090"/>
              </a:soli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4594" name="Group 101"/>
            <p:cNvGrpSpPr>
              <a:grpSpLocks noChangeAspect="1"/>
            </p:cNvGrpSpPr>
            <p:nvPr/>
          </p:nvGrpSpPr>
          <p:grpSpPr bwMode="auto">
            <a:xfrm>
              <a:off x="2112" y="1296"/>
              <a:ext cx="2832" cy="1200"/>
              <a:chOff x="2112" y="576"/>
              <a:chExt cx="2832" cy="1200"/>
            </a:xfrm>
          </p:grpSpPr>
          <p:sp>
            <p:nvSpPr>
              <p:cNvPr id="64601" name="Oval 102"/>
              <p:cNvSpPr>
                <a:spLocks noChangeAspect="1" noChangeArrowheads="1"/>
              </p:cNvSpPr>
              <p:nvPr/>
            </p:nvSpPr>
            <p:spPr bwMode="auto">
              <a:xfrm>
                <a:off x="2112" y="720"/>
                <a:ext cx="2832" cy="1056"/>
              </a:xfrm>
              <a:prstGeom prst="ellipse">
                <a:avLst/>
              </a:prstGeom>
              <a:gradFill rotWithShape="0">
                <a:gsLst>
                  <a:gs pos="0">
                    <a:srgbClr val="8888B0"/>
                  </a:gs>
                  <a:gs pos="50000">
                    <a:srgbClr val="7676A4"/>
                  </a:gs>
                  <a:gs pos="100000">
                    <a:srgbClr val="8888B0"/>
                  </a:gs>
                </a:gsLst>
                <a:lin ang="0" scaled="1"/>
              </a:gra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4602" name="Oval 103"/>
              <p:cNvSpPr>
                <a:spLocks noChangeAspect="1" noChangeArrowheads="1"/>
              </p:cNvSpPr>
              <p:nvPr/>
            </p:nvSpPr>
            <p:spPr bwMode="auto">
              <a:xfrm>
                <a:off x="2112" y="576"/>
                <a:ext cx="2832" cy="1056"/>
              </a:xfrm>
              <a:prstGeom prst="ellipse">
                <a:avLst/>
              </a:prstGeom>
              <a:solidFill>
                <a:srgbClr val="606090"/>
              </a:soli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4595" name="Group 104"/>
            <p:cNvGrpSpPr>
              <a:grpSpLocks noChangeAspect="1"/>
            </p:cNvGrpSpPr>
            <p:nvPr/>
          </p:nvGrpSpPr>
          <p:grpSpPr bwMode="auto">
            <a:xfrm>
              <a:off x="2112" y="936"/>
              <a:ext cx="2832" cy="1200"/>
              <a:chOff x="2112" y="576"/>
              <a:chExt cx="2832" cy="1200"/>
            </a:xfrm>
          </p:grpSpPr>
          <p:sp>
            <p:nvSpPr>
              <p:cNvPr id="64599" name="Oval 105"/>
              <p:cNvSpPr>
                <a:spLocks noChangeAspect="1" noChangeArrowheads="1"/>
              </p:cNvSpPr>
              <p:nvPr/>
            </p:nvSpPr>
            <p:spPr bwMode="auto">
              <a:xfrm>
                <a:off x="2112" y="720"/>
                <a:ext cx="2832" cy="1056"/>
              </a:xfrm>
              <a:prstGeom prst="ellipse">
                <a:avLst/>
              </a:prstGeom>
              <a:gradFill rotWithShape="0">
                <a:gsLst>
                  <a:gs pos="0">
                    <a:srgbClr val="8888B0"/>
                  </a:gs>
                  <a:gs pos="50000">
                    <a:srgbClr val="7676A4"/>
                  </a:gs>
                  <a:gs pos="100000">
                    <a:srgbClr val="8888B0"/>
                  </a:gs>
                </a:gsLst>
                <a:lin ang="0" scaled="1"/>
              </a:gra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4600" name="Oval 106"/>
              <p:cNvSpPr>
                <a:spLocks noChangeAspect="1" noChangeArrowheads="1"/>
              </p:cNvSpPr>
              <p:nvPr/>
            </p:nvSpPr>
            <p:spPr bwMode="auto">
              <a:xfrm>
                <a:off x="2112" y="576"/>
                <a:ext cx="2832" cy="1056"/>
              </a:xfrm>
              <a:prstGeom prst="ellipse">
                <a:avLst/>
              </a:prstGeom>
              <a:solidFill>
                <a:srgbClr val="606090"/>
              </a:soli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4596" name="Group 107"/>
            <p:cNvGrpSpPr>
              <a:grpSpLocks noChangeAspect="1"/>
            </p:cNvGrpSpPr>
            <p:nvPr/>
          </p:nvGrpSpPr>
          <p:grpSpPr bwMode="auto">
            <a:xfrm>
              <a:off x="2112" y="576"/>
              <a:ext cx="2832" cy="1200"/>
              <a:chOff x="2112" y="576"/>
              <a:chExt cx="2832" cy="1200"/>
            </a:xfrm>
          </p:grpSpPr>
          <p:sp>
            <p:nvSpPr>
              <p:cNvPr id="64597" name="Oval 108"/>
              <p:cNvSpPr>
                <a:spLocks noChangeAspect="1" noChangeArrowheads="1"/>
              </p:cNvSpPr>
              <p:nvPr/>
            </p:nvSpPr>
            <p:spPr bwMode="auto">
              <a:xfrm>
                <a:off x="2112" y="720"/>
                <a:ext cx="2832" cy="1056"/>
              </a:xfrm>
              <a:prstGeom prst="ellipse">
                <a:avLst/>
              </a:prstGeom>
              <a:gradFill rotWithShape="0">
                <a:gsLst>
                  <a:gs pos="0">
                    <a:srgbClr val="8888B0"/>
                  </a:gs>
                  <a:gs pos="50000">
                    <a:srgbClr val="7676A4"/>
                  </a:gs>
                  <a:gs pos="100000">
                    <a:srgbClr val="8888B0"/>
                  </a:gs>
                </a:gsLst>
                <a:lin ang="0" scaled="1"/>
              </a:gra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4598" name="Oval 109"/>
              <p:cNvSpPr>
                <a:spLocks noChangeAspect="1" noChangeArrowheads="1"/>
              </p:cNvSpPr>
              <p:nvPr/>
            </p:nvSpPr>
            <p:spPr bwMode="auto">
              <a:xfrm>
                <a:off x="2112" y="576"/>
                <a:ext cx="2832" cy="1056"/>
              </a:xfrm>
              <a:prstGeom prst="ellipse">
                <a:avLst/>
              </a:prstGeom>
              <a:solidFill>
                <a:srgbClr val="606090"/>
              </a:solidFill>
              <a:ln w="762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64579" name="Rectangle 67"/>
          <p:cNvSpPr>
            <a:spLocks noChangeArrowheads="1"/>
          </p:cNvSpPr>
          <p:nvPr/>
        </p:nvSpPr>
        <p:spPr bwMode="auto">
          <a:xfrm>
            <a:off x="3276600" y="4354513"/>
            <a:ext cx="10826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000000"/>
                </a:solidFill>
              </a:rPr>
              <a:t>МИР, МФЦ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64580" name="Rectangle 137"/>
          <p:cNvSpPr>
            <a:spLocks noChangeArrowheads="1"/>
          </p:cNvSpPr>
          <p:nvPr/>
        </p:nvSpPr>
        <p:spPr bwMode="auto">
          <a:xfrm>
            <a:off x="4465638" y="2354263"/>
            <a:ext cx="1746250" cy="4683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4581" name="Rectangle 67"/>
          <p:cNvSpPr>
            <a:spLocks noChangeArrowheads="1"/>
          </p:cNvSpPr>
          <p:nvPr/>
        </p:nvSpPr>
        <p:spPr bwMode="auto">
          <a:xfrm>
            <a:off x="498475" y="4227513"/>
            <a:ext cx="1643063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CC0000"/>
                </a:solidFill>
                <a:latin typeface="Tahoma" pitchFamily="34" charset="0"/>
              </a:rPr>
              <a:t>Интеграция с инфраструктурой Электронного Правительства</a:t>
            </a:r>
            <a:endParaRPr lang="en-US" sz="1200" b="1">
              <a:solidFill>
                <a:srgbClr val="CC0000"/>
              </a:solidFill>
              <a:latin typeface="Tahoma" pitchFamily="34" charset="0"/>
            </a:endParaRPr>
          </a:p>
        </p:txBody>
      </p:sp>
      <p:sp>
        <p:nvSpPr>
          <p:cNvPr id="64582" name="Rectangle 67"/>
          <p:cNvSpPr>
            <a:spLocks noChangeArrowheads="1"/>
          </p:cNvSpPr>
          <p:nvPr/>
        </p:nvSpPr>
        <p:spPr bwMode="auto">
          <a:xfrm>
            <a:off x="5591175" y="1487488"/>
            <a:ext cx="1506538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008000"/>
                </a:solidFill>
                <a:latin typeface="Tahoma" pitchFamily="34" charset="0"/>
              </a:rPr>
              <a:t>Лицензионный договор/договор тех.поддержки на информационные системы ЖКХ</a:t>
            </a:r>
            <a:endParaRPr lang="en-US" sz="1200" b="1">
              <a:solidFill>
                <a:srgbClr val="008000"/>
              </a:solidFill>
              <a:latin typeface="Tahoma" pitchFamily="34" charset="0"/>
            </a:endParaRPr>
          </a:p>
        </p:txBody>
      </p:sp>
      <p:grpSp>
        <p:nvGrpSpPr>
          <p:cNvPr id="64583" name="Group 97"/>
          <p:cNvGrpSpPr>
            <a:grpSpLocks/>
          </p:cNvGrpSpPr>
          <p:nvPr/>
        </p:nvGrpSpPr>
        <p:grpSpPr bwMode="auto">
          <a:xfrm>
            <a:off x="6450013" y="4279900"/>
            <a:ext cx="744537" cy="587375"/>
            <a:chOff x="3808" y="840"/>
            <a:chExt cx="1094" cy="846"/>
          </a:xfrm>
        </p:grpSpPr>
        <p:pic>
          <p:nvPicPr>
            <p:cNvPr id="64587" name="Picture 98" descr="Filename: j0434874.png&#10;Keywords: avatar, avatars, businesses &#10;...&#10;File Size: 48 KB"/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47" y="840"/>
              <a:ext cx="355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88" name="Picture 99" descr="Filename: j0434874.png&#10;Keywords: avatar, avatars, businesses &#10;...&#10;File Size: 48 KB"/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36" y="930"/>
              <a:ext cx="468" cy="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89" name="Picture 100" descr="Filename: j0434874.png&#10;Keywords: avatar, avatars, businesses &#10;...&#10;File Size: 48 KB"/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08" y="1067"/>
              <a:ext cx="60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4584" name="Rectangle 67"/>
          <p:cNvSpPr>
            <a:spLocks noChangeArrowheads="1"/>
          </p:cNvSpPr>
          <p:nvPr/>
        </p:nvSpPr>
        <p:spPr bwMode="auto">
          <a:xfrm>
            <a:off x="122238" y="881063"/>
            <a:ext cx="17907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806450" eaLnBrk="0" hangingPunct="0">
              <a:lnSpc>
                <a:spcPct val="70000"/>
              </a:lnSpc>
            </a:pPr>
            <a:r>
              <a:rPr lang="ru-RU" sz="1000" b="1">
                <a:solidFill>
                  <a:srgbClr val="000000"/>
                </a:solidFill>
              </a:rPr>
              <a:t>Органы государственной власти и местного самоуправления</a:t>
            </a:r>
            <a:endParaRPr lang="en-US" sz="1000" b="1">
              <a:solidFill>
                <a:srgbClr val="000000"/>
              </a:solidFill>
            </a:endParaRPr>
          </a:p>
        </p:txBody>
      </p:sp>
      <p:sp>
        <p:nvSpPr>
          <p:cNvPr id="64585" name="Rectangle 67"/>
          <p:cNvSpPr>
            <a:spLocks noChangeArrowheads="1"/>
          </p:cNvSpPr>
          <p:nvPr/>
        </p:nvSpPr>
        <p:spPr bwMode="auto">
          <a:xfrm>
            <a:off x="4322763" y="2454275"/>
            <a:ext cx="21145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400" b="1">
                <a:solidFill>
                  <a:schemeClr val="accent2"/>
                </a:solidFill>
                <a:latin typeface="Tahoma" pitchFamily="34" charset="0"/>
              </a:rPr>
              <a:t>Оператор</a:t>
            </a:r>
          </a:p>
          <a:p>
            <a:pPr algn="ctr" defTabSz="806450" eaLnBrk="0" hangingPunct="0">
              <a:lnSpc>
                <a:spcPct val="70000"/>
              </a:lnSpc>
            </a:pPr>
            <a:r>
              <a:rPr lang="ru-RU" sz="1400" b="1">
                <a:solidFill>
                  <a:schemeClr val="accent2"/>
                </a:solidFill>
                <a:latin typeface="Tahoma" pitchFamily="34" charset="0"/>
              </a:rPr>
              <a:t>инфраструктуры</a:t>
            </a:r>
            <a:endParaRPr lang="en-US" sz="1400" b="1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64586" name="Rectangle 67"/>
          <p:cNvSpPr>
            <a:spLocks noChangeArrowheads="1"/>
          </p:cNvSpPr>
          <p:nvPr/>
        </p:nvSpPr>
        <p:spPr bwMode="auto">
          <a:xfrm>
            <a:off x="7475538" y="1244600"/>
            <a:ext cx="1392237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400" b="1">
                <a:solidFill>
                  <a:srgbClr val="006600"/>
                </a:solidFill>
              </a:rPr>
              <a:t>Поставщики </a:t>
            </a:r>
          </a:p>
          <a:p>
            <a:pPr algn="ctr" defTabSz="806450" eaLnBrk="0" hangingPunct="0">
              <a:lnSpc>
                <a:spcPct val="70000"/>
              </a:lnSpc>
            </a:pPr>
            <a:r>
              <a:rPr lang="ru-RU" sz="1400" b="1">
                <a:solidFill>
                  <a:srgbClr val="006600"/>
                </a:solidFill>
              </a:rPr>
              <a:t>ИКТ- решений</a:t>
            </a:r>
            <a:endParaRPr lang="en-US" sz="1400" b="1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4A4F36D2-FDBB-4A9E-88FC-640EBED33652}" type="datetime1">
              <a:rPr lang="ru-RU" smtClean="0"/>
              <a:pPr/>
              <a:t>27.10.2015</a:t>
            </a:fld>
            <a:endParaRPr lang="ru-RU" smtClean="0"/>
          </a:p>
        </p:txBody>
      </p:sp>
      <p:sp>
        <p:nvSpPr>
          <p:cNvPr id="66562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ЗАО "Группа компаний СТАРТ"</a:t>
            </a:r>
          </a:p>
        </p:txBody>
      </p:sp>
      <p:sp>
        <p:nvSpPr>
          <p:cNvPr id="6656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BB59C7C-2D6F-4D8B-9BD6-B8D77F3B82D5}" type="slidenum">
              <a:rPr lang="ru-RU" smtClean="0"/>
              <a:pPr/>
              <a:t>25</a:t>
            </a:fld>
            <a:endParaRPr lang="ru-RU" smtClean="0"/>
          </a:p>
        </p:txBody>
      </p:sp>
      <p:sp>
        <p:nvSpPr>
          <p:cNvPr id="66564" name="Дата 2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C3B60438-28F3-4577-943E-BF574A89EAFD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66565" name="Номер слайда 4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FADA473-360A-4A0D-A74E-A9D60908825F}" type="slidenum">
              <a:rPr lang="ru-RU" sz="1200">
                <a:solidFill>
                  <a:srgbClr val="006600"/>
                </a:solidFill>
              </a:rPr>
              <a:pPr algn="r"/>
              <a:t>25</a:t>
            </a:fld>
            <a:endParaRPr lang="ru-RU" sz="1200">
              <a:solidFill>
                <a:srgbClr val="006600"/>
              </a:solidFill>
            </a:endParaRPr>
          </a:p>
        </p:txBody>
      </p:sp>
      <p:sp>
        <p:nvSpPr>
          <p:cNvPr id="193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00025"/>
            <a:ext cx="8718550" cy="493713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ru-RU" sz="2000" smtClean="0"/>
              <a:t>Предлагаемые модели ИКТ-услуг в области информатизации ЖКХ</a:t>
            </a:r>
          </a:p>
        </p:txBody>
      </p:sp>
      <p:graphicFrame>
        <p:nvGraphicFramePr>
          <p:cNvPr id="193626" name="Group 90"/>
          <p:cNvGraphicFramePr>
            <a:graphicFrameLocks noGrp="1"/>
          </p:cNvGraphicFramePr>
          <p:nvPr/>
        </p:nvGraphicFramePr>
        <p:xfrm>
          <a:off x="2292350" y="1171575"/>
          <a:ext cx="6396038" cy="5033963"/>
        </p:xfrm>
        <a:graphic>
          <a:graphicData uri="http://schemas.openxmlformats.org/drawingml/2006/table">
            <a:tbl>
              <a:tblPr/>
              <a:tblGrid>
                <a:gridCol w="6396038"/>
              </a:tblGrid>
              <a:tr h="74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Информационные системы электронного правительства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Информатизация государственных и муниципальных услуг ЖКХ,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интеграция с личным кабинетом портала госуслуг и ГИС ЖКХ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7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Информационные системы поддержки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принятия решения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Аналитика, прогнозирование, отчетность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Информационные системы ЖКХ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Биллинг, учет потребления энергоресурсов,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система работы с потребителями и др.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Центр обработки вызовов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Операторы и ИКТ-инфраструктура </a:t>
                      </a: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Call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-центра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Центр обработки данных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Инженерная и вычислительная инфраструктура ЦОД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Региональные и местные телекоммуникационные ресурсы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Сети передачи данных, защищенные </a:t>
                      </a: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VPN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системы мониторинга и др.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Инфраструктура сбора информации с приборов учета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Проводные и беспроводные сети внутри зданий,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концентраторы данных от приборов учета.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6585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215" b="43991"/>
          <a:stretch>
            <a:fillRect/>
          </a:stretch>
        </p:blipFill>
        <p:spPr bwMode="auto">
          <a:xfrm>
            <a:off x="7788275" y="5711825"/>
            <a:ext cx="3619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6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215" b="43991"/>
          <a:stretch>
            <a:fillRect/>
          </a:stretch>
        </p:blipFill>
        <p:spPr bwMode="auto">
          <a:xfrm>
            <a:off x="7443788" y="5707063"/>
            <a:ext cx="3619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215" b="43991"/>
          <a:stretch>
            <a:fillRect/>
          </a:stretch>
        </p:blipFill>
        <p:spPr bwMode="auto">
          <a:xfrm>
            <a:off x="8135938" y="5703888"/>
            <a:ext cx="3619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6588" name="Group 111"/>
          <p:cNvGrpSpPr>
            <a:grpSpLocks/>
          </p:cNvGrpSpPr>
          <p:nvPr/>
        </p:nvGrpSpPr>
        <p:grpSpPr bwMode="auto">
          <a:xfrm>
            <a:off x="7475538" y="3475038"/>
            <a:ext cx="866775" cy="600075"/>
            <a:chOff x="3808" y="840"/>
            <a:chExt cx="1094" cy="846"/>
          </a:xfrm>
        </p:grpSpPr>
        <p:pic>
          <p:nvPicPr>
            <p:cNvPr id="66610" name="Picture 112" descr="Filename: j0434874.png&#10;Keywords: avatar, avatars, businesses &#10;...&#10;File Size: 48 KB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47" y="840"/>
              <a:ext cx="355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611" name="Picture 113" descr="Filename: j0434874.png&#10;Keywords: avatar, avatars, businesses &#10;...&#10;File Size: 48 KB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36" y="930"/>
              <a:ext cx="468" cy="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612" name="Picture 114" descr="Filename: j0434874.png&#10;Keywords: avatar, avatars, businesses &#10;...&#10;File Size: 48 KB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08" y="1067"/>
              <a:ext cx="60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6589" name="Group 115"/>
          <p:cNvGrpSpPr>
            <a:grpSpLocks/>
          </p:cNvGrpSpPr>
          <p:nvPr/>
        </p:nvGrpSpPr>
        <p:grpSpPr bwMode="auto">
          <a:xfrm>
            <a:off x="7650163" y="4256088"/>
            <a:ext cx="644525" cy="441325"/>
            <a:chOff x="3982" y="2059"/>
            <a:chExt cx="542" cy="380"/>
          </a:xfrm>
        </p:grpSpPr>
        <p:pic>
          <p:nvPicPr>
            <p:cNvPr id="66607" name="Picture 58" descr="big_serve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82" y="2059"/>
              <a:ext cx="226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608" name="Picture 58" descr="big_serve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36" y="2073"/>
              <a:ext cx="226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609" name="Picture 58" descr="big_serve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98" y="2083"/>
              <a:ext cx="226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6590" name="Group 119"/>
          <p:cNvGrpSpPr>
            <a:grpSpLocks/>
          </p:cNvGrpSpPr>
          <p:nvPr/>
        </p:nvGrpSpPr>
        <p:grpSpPr bwMode="auto">
          <a:xfrm>
            <a:off x="7500938" y="4911725"/>
            <a:ext cx="954087" cy="487363"/>
            <a:chOff x="2256" y="3648"/>
            <a:chExt cx="1200" cy="553"/>
          </a:xfrm>
        </p:grpSpPr>
        <p:pic>
          <p:nvPicPr>
            <p:cNvPr id="66604" name="Picture 120" descr="cloud_b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256" y="3648"/>
              <a:ext cx="1200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605" name="Picture 12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75" y="3840"/>
              <a:ext cx="229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606" name="Picture 12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32" y="3744"/>
              <a:ext cx="271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6591" name="Picture 43" descr="chart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89838" y="2003425"/>
            <a:ext cx="4476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92" name="Picture 22" descr="\\Bg\documents\Отдел дизайна и рекламы\Презентации\Материал для оформления\IconBase iToolBar Icons v1.0\128x128\statistic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69250" y="2235200"/>
            <a:ext cx="40322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6593" name="Группа 75"/>
          <p:cNvGrpSpPr>
            <a:grpSpLocks/>
          </p:cNvGrpSpPr>
          <p:nvPr/>
        </p:nvGrpSpPr>
        <p:grpSpPr bwMode="auto">
          <a:xfrm>
            <a:off x="7664450" y="1106488"/>
            <a:ext cx="652463" cy="755650"/>
            <a:chOff x="285750" y="928688"/>
            <a:chExt cx="1185863" cy="1328737"/>
          </a:xfrm>
        </p:grpSpPr>
        <p:pic>
          <p:nvPicPr>
            <p:cNvPr id="66602" name="Picture 5" descr="E:\Green\Минсвязи\2010-11-03\Software-Box-256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85750" y="1071563"/>
              <a:ext cx="1185863" cy="1185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603" name="Picture 5" descr="E:\download\638104244.pn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42938" y="928688"/>
              <a:ext cx="785812" cy="785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6594" name="Рисунок 33" descr="office_manager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732713" y="2851150"/>
            <a:ext cx="463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95" name="Line 129"/>
          <p:cNvSpPr>
            <a:spLocks noChangeShapeType="1"/>
          </p:cNvSpPr>
          <p:nvPr/>
        </p:nvSpPr>
        <p:spPr bwMode="auto">
          <a:xfrm>
            <a:off x="703263" y="6211888"/>
            <a:ext cx="168433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6596" name="Line 130"/>
          <p:cNvSpPr>
            <a:spLocks noChangeShapeType="1"/>
          </p:cNvSpPr>
          <p:nvPr/>
        </p:nvSpPr>
        <p:spPr bwMode="auto">
          <a:xfrm>
            <a:off x="703263" y="3424238"/>
            <a:ext cx="168433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6597" name="Line 131"/>
          <p:cNvSpPr>
            <a:spLocks noChangeShapeType="1"/>
          </p:cNvSpPr>
          <p:nvPr/>
        </p:nvSpPr>
        <p:spPr bwMode="auto">
          <a:xfrm>
            <a:off x="703263" y="1168400"/>
            <a:ext cx="168433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6598" name="Line 132"/>
          <p:cNvSpPr>
            <a:spLocks noChangeShapeType="1"/>
          </p:cNvSpPr>
          <p:nvPr/>
        </p:nvSpPr>
        <p:spPr bwMode="auto">
          <a:xfrm>
            <a:off x="793750" y="3432175"/>
            <a:ext cx="0" cy="2789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stealth" w="med" len="lg"/>
            <a:tailEnd type="stealth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66599" name="Line 133"/>
          <p:cNvSpPr>
            <a:spLocks noChangeShapeType="1"/>
          </p:cNvSpPr>
          <p:nvPr/>
        </p:nvSpPr>
        <p:spPr bwMode="auto">
          <a:xfrm>
            <a:off x="793750" y="1160463"/>
            <a:ext cx="0" cy="2265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stealth" w="med" len="lg"/>
            <a:tailEnd type="stealth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66600" name="Rectangle 67"/>
          <p:cNvSpPr>
            <a:spLocks noChangeArrowheads="1"/>
          </p:cNvSpPr>
          <p:nvPr/>
        </p:nvSpPr>
        <p:spPr bwMode="auto">
          <a:xfrm>
            <a:off x="844550" y="1885950"/>
            <a:ext cx="1177925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en-US" sz="1400" b="1">
                <a:solidFill>
                  <a:srgbClr val="A50021"/>
                </a:solidFill>
                <a:latin typeface="Tahoma" pitchFamily="34" charset="0"/>
              </a:rPr>
              <a:t>SaaS</a:t>
            </a:r>
            <a:endParaRPr lang="ru-RU" sz="1400" b="1">
              <a:solidFill>
                <a:srgbClr val="A50021"/>
              </a:solidFill>
              <a:latin typeface="Tahoma" pitchFamily="34" charset="0"/>
            </a:endParaRPr>
          </a:p>
          <a:p>
            <a:pPr algn="ctr" defTabSz="806450" eaLnBrk="0" hangingPunct="0">
              <a:lnSpc>
                <a:spcPct val="70000"/>
              </a:lnSpc>
            </a:pPr>
            <a:r>
              <a:rPr lang="ru-RU" sz="1200">
                <a:solidFill>
                  <a:srgbClr val="A50021"/>
                </a:solidFill>
                <a:latin typeface="Tahoma" pitchFamily="34" charset="0"/>
              </a:rPr>
              <a:t>Программное обеспечение как сервис</a:t>
            </a:r>
            <a:endParaRPr lang="en-US" sz="1200">
              <a:solidFill>
                <a:srgbClr val="A50021"/>
              </a:solidFill>
              <a:latin typeface="Tahoma" pitchFamily="34" charset="0"/>
            </a:endParaRPr>
          </a:p>
        </p:txBody>
      </p:sp>
      <p:sp>
        <p:nvSpPr>
          <p:cNvPr id="66601" name="Rectangle 67"/>
          <p:cNvSpPr>
            <a:spLocks noChangeArrowheads="1"/>
          </p:cNvSpPr>
          <p:nvPr/>
        </p:nvSpPr>
        <p:spPr bwMode="auto">
          <a:xfrm>
            <a:off x="898525" y="4294188"/>
            <a:ext cx="1177925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en-US" sz="1400" b="1">
                <a:solidFill>
                  <a:srgbClr val="A50021"/>
                </a:solidFill>
                <a:latin typeface="Tahoma" pitchFamily="34" charset="0"/>
              </a:rPr>
              <a:t>IaaS</a:t>
            </a:r>
            <a:endParaRPr lang="ru-RU" sz="1400" b="1">
              <a:solidFill>
                <a:srgbClr val="A50021"/>
              </a:solidFill>
              <a:latin typeface="Tahoma" pitchFamily="34" charset="0"/>
            </a:endParaRPr>
          </a:p>
          <a:p>
            <a:pPr algn="ctr" defTabSz="806450" eaLnBrk="0" hangingPunct="0">
              <a:lnSpc>
                <a:spcPct val="70000"/>
              </a:lnSpc>
            </a:pPr>
            <a:r>
              <a:rPr lang="ru-RU" sz="1200">
                <a:solidFill>
                  <a:srgbClr val="A50021"/>
                </a:solidFill>
                <a:latin typeface="Tahoma" pitchFamily="34" charset="0"/>
              </a:rPr>
              <a:t>Инфраструктура как сервис</a:t>
            </a:r>
            <a:endParaRPr lang="en-US" sz="1200">
              <a:solidFill>
                <a:srgbClr val="A5002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Группа компаний СТАРТ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title"/>
          </p:nvPr>
        </p:nvSpPr>
        <p:spPr>
          <a:xfrm>
            <a:off x="812800" y="188913"/>
            <a:ext cx="6708775" cy="576262"/>
          </a:xfrm>
          <a:noFill/>
        </p:spPr>
        <p:txBody>
          <a:bodyPr/>
          <a:lstStyle/>
          <a:p>
            <a:pPr>
              <a:defRPr/>
            </a:pPr>
            <a:r>
              <a:rPr lang="ru-RU" sz="2000" dirty="0" smtClean="0"/>
              <a:t>Реализация сервисной модели предоставления </a:t>
            </a:r>
            <a:r>
              <a:rPr lang="ru-RU" sz="2000" dirty="0" err="1" smtClean="0"/>
              <a:t>ИКТ-услуг</a:t>
            </a:r>
            <a:r>
              <a:rPr lang="ru-RU" sz="2000" dirty="0" smtClean="0"/>
              <a:t> в сфере ЖКХ</a:t>
            </a:r>
          </a:p>
        </p:txBody>
      </p:sp>
      <p:sp>
        <p:nvSpPr>
          <p:cNvPr id="68611" name="Дата 3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E31C8D3C-EB5F-470C-927B-2A07DC9B1EF3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68612" name="Номер слайда 5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7A6BC26-0902-48CC-A794-B3FE2938AEDC}" type="slidenum">
              <a:rPr lang="ru-RU" sz="1200">
                <a:solidFill>
                  <a:srgbClr val="006600"/>
                </a:solidFill>
              </a:rPr>
              <a:pPr algn="r"/>
              <a:t>26</a:t>
            </a:fld>
            <a:endParaRPr lang="ru-RU" sz="1200">
              <a:solidFill>
                <a:srgbClr val="006600"/>
              </a:solidFill>
            </a:endParaRPr>
          </a:p>
        </p:txBody>
      </p:sp>
      <p:sp>
        <p:nvSpPr>
          <p:cNvPr id="68613" name="AutoShape 193"/>
          <p:cNvSpPr>
            <a:spLocks noChangeArrowheads="1"/>
          </p:cNvSpPr>
          <p:nvPr/>
        </p:nvSpPr>
        <p:spPr bwMode="auto">
          <a:xfrm rot="3458366" flipH="1">
            <a:off x="2493170" y="2666206"/>
            <a:ext cx="2430462" cy="3641725"/>
          </a:xfrm>
          <a:prstGeom prst="moon">
            <a:avLst>
              <a:gd name="adj" fmla="val 68579"/>
            </a:avLst>
          </a:prstGeom>
          <a:gradFill rotWithShape="1">
            <a:gsLst>
              <a:gs pos="0">
                <a:srgbClr val="339966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68614" name="Picture 18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3550" y="3910013"/>
            <a:ext cx="1052513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18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1975" y="4122738"/>
            <a:ext cx="6365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6" name="Rectangle 67"/>
          <p:cNvSpPr>
            <a:spLocks noChangeArrowheads="1"/>
          </p:cNvSpPr>
          <p:nvPr/>
        </p:nvSpPr>
        <p:spPr bwMode="auto">
          <a:xfrm>
            <a:off x="1012825" y="4457700"/>
            <a:ext cx="715963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200" b="1">
                <a:cs typeface="Arial" charset="0"/>
              </a:rPr>
              <a:t>Приборы учета</a:t>
            </a:r>
            <a:endParaRPr lang="en-US" sz="1200" b="1">
              <a:latin typeface="Calibri Light"/>
              <a:cs typeface="Arial" charset="0"/>
            </a:endParaRPr>
          </a:p>
        </p:txBody>
      </p:sp>
      <p:pic>
        <p:nvPicPr>
          <p:cNvPr id="68617" name="Picture 18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90725" y="4448175"/>
            <a:ext cx="4603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8" name="Picture 18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4550" y="4692650"/>
            <a:ext cx="32543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AutoShape 46"/>
          <p:cNvSpPr>
            <a:spLocks noChangeArrowheads="1"/>
          </p:cNvSpPr>
          <p:nvPr/>
        </p:nvSpPr>
        <p:spPr bwMode="auto">
          <a:xfrm>
            <a:off x="2943225" y="1727200"/>
            <a:ext cx="3236913" cy="1957388"/>
          </a:xfrm>
          <a:prstGeom prst="roundRect">
            <a:avLst>
              <a:gd name="adj" fmla="val 16667"/>
            </a:avLst>
          </a:prstGeom>
          <a:solidFill>
            <a:srgbClr val="97E1B7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8620" name="Rectangle 67"/>
          <p:cNvSpPr>
            <a:spLocks noChangeArrowheads="1"/>
          </p:cNvSpPr>
          <p:nvPr/>
        </p:nvSpPr>
        <p:spPr bwMode="auto">
          <a:xfrm>
            <a:off x="3887788" y="3333750"/>
            <a:ext cx="1905000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806450" eaLnBrk="0" hangingPunct="0">
              <a:lnSpc>
                <a:spcPct val="70000"/>
              </a:lnSpc>
            </a:pPr>
            <a:r>
              <a:rPr lang="ru-RU" sz="1200" b="1">
                <a:cs typeface="Arial" charset="0"/>
              </a:rPr>
              <a:t>Система коммерческого учета потребления энергоресурсов</a:t>
            </a:r>
            <a:endParaRPr lang="en-US" sz="1200" b="1">
              <a:latin typeface="Calibri Light"/>
              <a:cs typeface="Arial" charset="0"/>
            </a:endParaRPr>
          </a:p>
        </p:txBody>
      </p:sp>
      <p:pic>
        <p:nvPicPr>
          <p:cNvPr id="68621" name="Picture 43" descr="chart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4838" y="3148013"/>
            <a:ext cx="442912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2" name="Picture 19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500" y="2095500"/>
            <a:ext cx="1446213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3" name="Picture 19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64475" y="1968500"/>
            <a:ext cx="1073150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24" name="Rectangle 67"/>
          <p:cNvSpPr>
            <a:spLocks noChangeArrowheads="1"/>
          </p:cNvSpPr>
          <p:nvPr/>
        </p:nvSpPr>
        <p:spPr bwMode="auto">
          <a:xfrm>
            <a:off x="7216775" y="3505200"/>
            <a:ext cx="192722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400" b="1">
                <a:solidFill>
                  <a:srgbClr val="000000"/>
                </a:solidFill>
              </a:rPr>
              <a:t>Ресурсосбытовые, сервисные и управляющие компании</a:t>
            </a: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68625" name="Line 197"/>
          <p:cNvSpPr>
            <a:spLocks noChangeShapeType="1"/>
          </p:cNvSpPr>
          <p:nvPr/>
        </p:nvSpPr>
        <p:spPr bwMode="auto">
          <a:xfrm rot="16200000" flipH="1">
            <a:off x="2163763" y="2903538"/>
            <a:ext cx="13843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8626" name="Line 198"/>
          <p:cNvSpPr>
            <a:spLocks noChangeShapeType="1"/>
          </p:cNvSpPr>
          <p:nvPr/>
        </p:nvSpPr>
        <p:spPr bwMode="auto">
          <a:xfrm rot="16200000" flipH="1">
            <a:off x="5627688" y="2941638"/>
            <a:ext cx="13843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8627" name="Line 199"/>
          <p:cNvSpPr>
            <a:spLocks noChangeShapeType="1"/>
          </p:cNvSpPr>
          <p:nvPr/>
        </p:nvSpPr>
        <p:spPr bwMode="auto">
          <a:xfrm>
            <a:off x="2008188" y="2786063"/>
            <a:ext cx="7889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8628" name="Line 200"/>
          <p:cNvSpPr>
            <a:spLocks noChangeShapeType="1"/>
          </p:cNvSpPr>
          <p:nvPr/>
        </p:nvSpPr>
        <p:spPr bwMode="auto">
          <a:xfrm flipH="1">
            <a:off x="6375400" y="2824163"/>
            <a:ext cx="14446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8629" name="Rectangle 67"/>
          <p:cNvSpPr>
            <a:spLocks noChangeArrowheads="1"/>
          </p:cNvSpPr>
          <p:nvPr/>
        </p:nvSpPr>
        <p:spPr bwMode="auto">
          <a:xfrm>
            <a:off x="6319838" y="1770063"/>
            <a:ext cx="15176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06450" eaLnBrk="0" hangingPunct="0">
              <a:lnSpc>
                <a:spcPct val="70000"/>
              </a:lnSpc>
              <a:spcBef>
                <a:spcPct val="50000"/>
              </a:spcBef>
            </a:pPr>
            <a:r>
              <a:rPr lang="ru-RU" sz="1200" b="1">
                <a:solidFill>
                  <a:srgbClr val="A50021"/>
                </a:solidFill>
              </a:rPr>
              <a:t>Предоставление услуг по сбору информации о потреблении энергоресурсов, обеспечение расчетов за ЖКУ</a:t>
            </a:r>
            <a:endParaRPr lang="en-US" sz="1200" b="1">
              <a:solidFill>
                <a:srgbClr val="A50021"/>
              </a:solidFill>
            </a:endParaRPr>
          </a:p>
        </p:txBody>
      </p:sp>
      <p:sp>
        <p:nvSpPr>
          <p:cNvPr id="68630" name="Rectangle 67"/>
          <p:cNvSpPr>
            <a:spLocks noChangeArrowheads="1"/>
          </p:cNvSpPr>
          <p:nvPr/>
        </p:nvSpPr>
        <p:spPr bwMode="auto">
          <a:xfrm>
            <a:off x="350838" y="3090863"/>
            <a:ext cx="17907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400" b="1">
                <a:solidFill>
                  <a:srgbClr val="000000"/>
                </a:solidFill>
              </a:rPr>
              <a:t>Потребители ЖКУ</a:t>
            </a:r>
            <a:endParaRPr lang="en-US" sz="1400" b="1">
              <a:solidFill>
                <a:srgbClr val="000000"/>
              </a:solidFill>
            </a:endParaRPr>
          </a:p>
        </p:txBody>
      </p:sp>
      <p:grpSp>
        <p:nvGrpSpPr>
          <p:cNvPr id="68631" name="Группа 44"/>
          <p:cNvGrpSpPr>
            <a:grpSpLocks/>
          </p:cNvGrpSpPr>
          <p:nvPr/>
        </p:nvGrpSpPr>
        <p:grpSpPr bwMode="auto">
          <a:xfrm>
            <a:off x="2384425" y="4210050"/>
            <a:ext cx="3868738" cy="1577975"/>
            <a:chOff x="1756680" y="3585175"/>
            <a:chExt cx="2284412" cy="1308100"/>
          </a:xfrm>
        </p:grpSpPr>
        <p:sp>
          <p:nvSpPr>
            <p:cNvPr id="92" name="Oval 72"/>
            <p:cNvSpPr>
              <a:spLocks noChangeArrowheads="1"/>
            </p:cNvSpPr>
            <p:nvPr/>
          </p:nvSpPr>
          <p:spPr bwMode="auto">
            <a:xfrm>
              <a:off x="2156007" y="3585175"/>
              <a:ext cx="1009566" cy="750118"/>
            </a:xfrm>
            <a:prstGeom prst="ellipse">
              <a:avLst/>
            </a:prstGeom>
            <a:solidFill>
              <a:srgbClr val="3399FF"/>
            </a:solidFill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rgbClr val="808080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" name="Oval 73"/>
            <p:cNvSpPr>
              <a:spLocks noChangeArrowheads="1"/>
            </p:cNvSpPr>
            <p:nvPr/>
          </p:nvSpPr>
          <p:spPr bwMode="auto">
            <a:xfrm>
              <a:off x="1756680" y="3932598"/>
              <a:ext cx="826775" cy="646154"/>
            </a:xfrm>
            <a:prstGeom prst="ellipse">
              <a:avLst/>
            </a:prstGeom>
            <a:solidFill>
              <a:srgbClr val="3399FF"/>
            </a:solidFill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rgbClr val="808080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4" name="Oval 74"/>
            <p:cNvSpPr>
              <a:spLocks noChangeArrowheads="1"/>
            </p:cNvSpPr>
            <p:nvPr/>
          </p:nvSpPr>
          <p:spPr bwMode="auto">
            <a:xfrm>
              <a:off x="1981653" y="4303709"/>
              <a:ext cx="858646" cy="505342"/>
            </a:xfrm>
            <a:prstGeom prst="ellipse">
              <a:avLst/>
            </a:prstGeom>
            <a:solidFill>
              <a:srgbClr val="3399FF"/>
            </a:solidFill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rgbClr val="808080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" name="Oval 75"/>
            <p:cNvSpPr>
              <a:spLocks noChangeArrowheads="1"/>
            </p:cNvSpPr>
            <p:nvPr/>
          </p:nvSpPr>
          <p:spPr bwMode="auto">
            <a:xfrm>
              <a:off x="2259119" y="4110258"/>
              <a:ext cx="1001129" cy="783017"/>
            </a:xfrm>
            <a:prstGeom prst="ellipse">
              <a:avLst/>
            </a:prstGeom>
            <a:solidFill>
              <a:srgbClr val="3399FF"/>
            </a:solidFill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rgbClr val="808080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6" name="Oval 76"/>
            <p:cNvSpPr>
              <a:spLocks noChangeArrowheads="1"/>
            </p:cNvSpPr>
            <p:nvPr/>
          </p:nvSpPr>
          <p:spPr bwMode="auto">
            <a:xfrm>
              <a:off x="3018403" y="4036562"/>
              <a:ext cx="759283" cy="542190"/>
            </a:xfrm>
            <a:prstGeom prst="ellipse">
              <a:avLst/>
            </a:prstGeom>
            <a:solidFill>
              <a:srgbClr val="3399FF"/>
            </a:solidFill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rgbClr val="808080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7" name="Oval 77"/>
            <p:cNvSpPr>
              <a:spLocks noChangeArrowheads="1"/>
            </p:cNvSpPr>
            <p:nvPr/>
          </p:nvSpPr>
          <p:spPr bwMode="auto">
            <a:xfrm>
              <a:off x="3460849" y="4006294"/>
              <a:ext cx="580243" cy="418487"/>
            </a:xfrm>
            <a:prstGeom prst="ellipse">
              <a:avLst/>
            </a:prstGeom>
            <a:solidFill>
              <a:srgbClr val="3399FF"/>
            </a:solidFill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rgbClr val="808080">
                  <a:alpha val="50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8653" name="Oval 78"/>
            <p:cNvSpPr>
              <a:spLocks noChangeArrowheads="1"/>
            </p:cNvSpPr>
            <p:nvPr/>
          </p:nvSpPr>
          <p:spPr bwMode="auto">
            <a:xfrm>
              <a:off x="2931859" y="3687133"/>
              <a:ext cx="542780" cy="546669"/>
            </a:xfrm>
            <a:prstGeom prst="ellipse">
              <a:avLst/>
            </a:prstGeom>
            <a:solidFill>
              <a:srgbClr val="3399FF"/>
            </a:solidFill>
            <a:ln w="12700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68654" name="Oval 79"/>
            <p:cNvSpPr>
              <a:spLocks noChangeArrowheads="1"/>
            </p:cNvSpPr>
            <p:nvPr/>
          </p:nvSpPr>
          <p:spPr bwMode="auto">
            <a:xfrm>
              <a:off x="3366421" y="3860679"/>
              <a:ext cx="350017" cy="310213"/>
            </a:xfrm>
            <a:prstGeom prst="ellipse">
              <a:avLst/>
            </a:prstGeom>
            <a:solidFill>
              <a:srgbClr val="3399FF"/>
            </a:solidFill>
            <a:ln w="12700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</p:grpSp>
      <p:sp>
        <p:nvSpPr>
          <p:cNvPr id="100" name="Rectangle 67"/>
          <p:cNvSpPr>
            <a:spLocks noChangeArrowheads="1"/>
          </p:cNvSpPr>
          <p:nvPr/>
        </p:nvSpPr>
        <p:spPr bwMode="auto">
          <a:xfrm>
            <a:off x="2744788" y="4692650"/>
            <a:ext cx="198755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  <a:defRPr/>
            </a:pPr>
            <a:r>
              <a:rPr lang="ru-RU" sz="1200" b="1" dirty="0">
                <a:latin typeface="+mn-lt"/>
                <a:cs typeface="Arial" pitchFamily="34" charset="0"/>
              </a:rPr>
              <a:t>Телекоммуникационная сеть</a:t>
            </a:r>
            <a:endParaRPr lang="en-US" sz="1200" b="1" dirty="0">
              <a:latin typeface="+mn-lt"/>
              <a:cs typeface="Arial" pitchFamily="34" charset="0"/>
            </a:endParaRPr>
          </a:p>
        </p:txBody>
      </p:sp>
      <p:sp>
        <p:nvSpPr>
          <p:cNvPr id="68633" name="Rectangle 67"/>
          <p:cNvSpPr>
            <a:spLocks noChangeArrowheads="1"/>
          </p:cNvSpPr>
          <p:nvPr/>
        </p:nvSpPr>
        <p:spPr bwMode="auto">
          <a:xfrm>
            <a:off x="889000" y="4927600"/>
            <a:ext cx="1770063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200" b="1">
                <a:cs typeface="Arial" charset="0"/>
              </a:rPr>
              <a:t>Домовая </a:t>
            </a:r>
          </a:p>
          <a:p>
            <a:pPr algn="ctr" defTabSz="806450" eaLnBrk="0" hangingPunct="0">
              <a:lnSpc>
                <a:spcPct val="70000"/>
              </a:lnSpc>
            </a:pPr>
            <a:r>
              <a:rPr lang="ru-RU" sz="1200" b="1">
                <a:cs typeface="Arial" charset="0"/>
              </a:rPr>
              <a:t>ИТ-инфраструктура</a:t>
            </a:r>
            <a:endParaRPr lang="en-US" sz="1200" b="1">
              <a:latin typeface="Calibri Light"/>
              <a:cs typeface="Arial" charset="0"/>
            </a:endParaRPr>
          </a:p>
        </p:txBody>
      </p:sp>
      <p:sp>
        <p:nvSpPr>
          <p:cNvPr id="68634" name="Text Box 114"/>
          <p:cNvSpPr txBox="1">
            <a:spLocks noChangeArrowheads="1"/>
          </p:cNvSpPr>
          <p:nvPr/>
        </p:nvSpPr>
        <p:spPr bwMode="auto">
          <a:xfrm>
            <a:off x="5072063" y="5403850"/>
            <a:ext cx="10017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/>
              <a:t>Центр обработки вызовов</a:t>
            </a:r>
          </a:p>
        </p:txBody>
      </p:sp>
      <p:sp>
        <p:nvSpPr>
          <p:cNvPr id="68635" name="Text Box 114"/>
          <p:cNvSpPr txBox="1">
            <a:spLocks noChangeArrowheads="1"/>
          </p:cNvSpPr>
          <p:nvPr/>
        </p:nvSpPr>
        <p:spPr bwMode="auto">
          <a:xfrm>
            <a:off x="5127625" y="3916363"/>
            <a:ext cx="11255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/>
              <a:t>Центр обработки данных</a:t>
            </a:r>
          </a:p>
        </p:txBody>
      </p:sp>
      <p:grpSp>
        <p:nvGrpSpPr>
          <p:cNvPr id="68636" name="Группа 45"/>
          <p:cNvGrpSpPr>
            <a:grpSpLocks/>
          </p:cNvGrpSpPr>
          <p:nvPr/>
        </p:nvGrpSpPr>
        <p:grpSpPr bwMode="auto">
          <a:xfrm>
            <a:off x="4262438" y="3971925"/>
            <a:ext cx="954087" cy="920750"/>
            <a:chOff x="4089743" y="2957185"/>
            <a:chExt cx="953487" cy="920618"/>
          </a:xfrm>
        </p:grpSpPr>
        <p:pic>
          <p:nvPicPr>
            <p:cNvPr id="68645" name="Picture 14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63862" y="2957185"/>
              <a:ext cx="779368" cy="920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46" name="Picture 142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89743" y="3314262"/>
              <a:ext cx="476178" cy="489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8637" name="Picture 24" descr="Call-center, call-center, call operator, woman,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9925" y="5068888"/>
            <a:ext cx="79057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38" name="Rectangle 67"/>
          <p:cNvSpPr>
            <a:spLocks noChangeArrowheads="1"/>
          </p:cNvSpPr>
          <p:nvPr/>
        </p:nvSpPr>
        <p:spPr bwMode="auto">
          <a:xfrm>
            <a:off x="3862388" y="2740025"/>
            <a:ext cx="1905000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806450" eaLnBrk="0" hangingPunct="0">
              <a:lnSpc>
                <a:spcPct val="70000"/>
              </a:lnSpc>
            </a:pPr>
            <a:r>
              <a:rPr lang="ru-RU" sz="1200" b="1">
                <a:cs typeface="Arial" charset="0"/>
              </a:rPr>
              <a:t>Система расчетов за жилищно-коммунальные услуги</a:t>
            </a:r>
            <a:endParaRPr lang="en-US" sz="1200" b="1">
              <a:latin typeface="Calibri Light"/>
              <a:cs typeface="Arial" charset="0"/>
            </a:endParaRPr>
          </a:p>
        </p:txBody>
      </p:sp>
      <p:sp>
        <p:nvSpPr>
          <p:cNvPr id="68639" name="Text Box 114"/>
          <p:cNvSpPr txBox="1">
            <a:spLocks noChangeArrowheads="1"/>
          </p:cNvSpPr>
          <p:nvPr/>
        </p:nvSpPr>
        <p:spPr bwMode="auto">
          <a:xfrm>
            <a:off x="6153150" y="1268413"/>
            <a:ext cx="1736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i="1"/>
              <a:t>Сервисы                оператора</a:t>
            </a:r>
          </a:p>
        </p:txBody>
      </p:sp>
      <p:pic>
        <p:nvPicPr>
          <p:cNvPr id="68640" name="Picture 78" descr="cash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03563" y="2400300"/>
            <a:ext cx="566737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41" name="Рисунок 50" descr="Portal.gif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157538" y="1795463"/>
            <a:ext cx="5476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42" name="Rectangle 67"/>
          <p:cNvSpPr>
            <a:spLocks noChangeArrowheads="1"/>
          </p:cNvSpPr>
          <p:nvPr/>
        </p:nvSpPr>
        <p:spPr bwMode="auto">
          <a:xfrm>
            <a:off x="3862388" y="1973263"/>
            <a:ext cx="19050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806450" eaLnBrk="0" hangingPunct="0">
              <a:lnSpc>
                <a:spcPct val="70000"/>
              </a:lnSpc>
            </a:pPr>
            <a:r>
              <a:rPr lang="ru-RU" sz="1200" b="1">
                <a:cs typeface="Arial" charset="0"/>
              </a:rPr>
              <a:t>Портал ЖКХ</a:t>
            </a:r>
            <a:endParaRPr lang="en-US" sz="1200" b="1">
              <a:latin typeface="Calibri Light"/>
              <a:cs typeface="Arial" charset="0"/>
            </a:endParaRPr>
          </a:p>
        </p:txBody>
      </p:sp>
      <p:sp>
        <p:nvSpPr>
          <p:cNvPr id="68643" name="Text Box 114"/>
          <p:cNvSpPr txBox="1">
            <a:spLocks noChangeArrowheads="1"/>
          </p:cNvSpPr>
          <p:nvPr/>
        </p:nvSpPr>
        <p:spPr bwMode="auto">
          <a:xfrm>
            <a:off x="2984500" y="1173163"/>
            <a:ext cx="30543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/>
              <a:t>Оператор 	                ИКТ-инфраструктуры ЖКХ</a:t>
            </a:r>
          </a:p>
        </p:txBody>
      </p:sp>
      <p:sp>
        <p:nvSpPr>
          <p:cNvPr id="68644" name="Rectangle 67"/>
          <p:cNvSpPr>
            <a:spLocks noChangeArrowheads="1"/>
          </p:cNvSpPr>
          <p:nvPr/>
        </p:nvSpPr>
        <p:spPr bwMode="auto">
          <a:xfrm>
            <a:off x="1393825" y="1585913"/>
            <a:ext cx="1579563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990000"/>
                </a:solidFill>
              </a:rPr>
              <a:t>Комплексные информационные сервисы</a:t>
            </a:r>
            <a:endParaRPr lang="en-US" sz="1200" b="1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4E3584B-8BCC-4F07-93DA-8C458BD4657A}" type="datetime1">
              <a:rPr lang="ru-RU" smtClean="0"/>
              <a:pPr/>
              <a:t>27.10.2015</a:t>
            </a:fld>
            <a:endParaRPr lang="ru-RU" smtClean="0"/>
          </a:p>
        </p:txBody>
      </p:sp>
      <p:sp>
        <p:nvSpPr>
          <p:cNvPr id="7065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ЗАО "Группа компаний СТАРТ"</a:t>
            </a:r>
          </a:p>
        </p:txBody>
      </p:sp>
      <p:sp>
        <p:nvSpPr>
          <p:cNvPr id="70659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E345E0-06B9-46CF-A155-D54DAA277E15}" type="slidenum">
              <a:rPr lang="ru-RU" smtClean="0"/>
              <a:pPr/>
              <a:t>27</a:t>
            </a:fld>
            <a:endParaRPr lang="ru-RU" smtClean="0"/>
          </a:p>
        </p:txBody>
      </p:sp>
      <p:pic>
        <p:nvPicPr>
          <p:cNvPr id="449538" name="Picture 2" descr="D:\РИ ЗАО\Страна\_!Ком пред\_исх\ГК СТАРТ_Проекты ЖКХ - копия 2.bm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26100" y="4333875"/>
            <a:ext cx="2906713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661" name="Picture 3" descr="Start2c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088" y="1838325"/>
            <a:ext cx="2343150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9540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ru-RU" sz="2000" smtClean="0"/>
              <a:t>О Группе компаний СТАРТ</a:t>
            </a:r>
          </a:p>
        </p:txBody>
      </p:sp>
      <p:pic>
        <p:nvPicPr>
          <p:cNvPr id="70663" name="Picture 43" descr="start-logo"/>
          <p:cNvPicPr>
            <a:picLocks noChangeAspect="1" noChangeArrowheads="1"/>
          </p:cNvPicPr>
          <p:nvPr/>
        </p:nvPicPr>
        <p:blipFill>
          <a:blip r:embed="rId5">
            <a:grayscl/>
          </a:blip>
          <a:srcRect/>
          <a:stretch>
            <a:fillRect/>
          </a:stretch>
        </p:blipFill>
        <p:spPr bwMode="auto">
          <a:xfrm>
            <a:off x="3533775" y="1274763"/>
            <a:ext cx="17319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4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9363" y="1800225"/>
            <a:ext cx="20177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5" name="Rectangle 67"/>
          <p:cNvSpPr>
            <a:spLocks noChangeArrowheads="1"/>
          </p:cNvSpPr>
          <p:nvPr/>
        </p:nvSpPr>
        <p:spPr bwMode="auto">
          <a:xfrm>
            <a:off x="3562350" y="1709738"/>
            <a:ext cx="17907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400" b="1">
                <a:solidFill>
                  <a:srgbClr val="000000"/>
                </a:solidFill>
              </a:rPr>
              <a:t>Управление холдингом</a:t>
            </a: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70666" name="Rectangle 67"/>
          <p:cNvSpPr>
            <a:spLocks noChangeArrowheads="1"/>
          </p:cNvSpPr>
          <p:nvPr/>
        </p:nvSpPr>
        <p:spPr bwMode="auto">
          <a:xfrm>
            <a:off x="5994400" y="2651125"/>
            <a:ext cx="267493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b="1">
                <a:solidFill>
                  <a:srgbClr val="000000"/>
                </a:solidFill>
              </a:rPr>
              <a:t>Проектный интегратор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70667" name="Rectangle 67"/>
          <p:cNvSpPr>
            <a:spLocks noChangeArrowheads="1"/>
          </p:cNvSpPr>
          <p:nvPr/>
        </p:nvSpPr>
        <p:spPr bwMode="auto">
          <a:xfrm>
            <a:off x="585788" y="2706688"/>
            <a:ext cx="3552825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b="1">
                <a:solidFill>
                  <a:srgbClr val="000000"/>
                </a:solidFill>
              </a:rPr>
              <a:t>Разработка и внедрение информационных систем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70668" name="Rectangle 67"/>
          <p:cNvSpPr>
            <a:spLocks noChangeArrowheads="1"/>
          </p:cNvSpPr>
          <p:nvPr/>
        </p:nvSpPr>
        <p:spPr bwMode="auto">
          <a:xfrm>
            <a:off x="5756275" y="3305175"/>
            <a:ext cx="29146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en-US" b="1">
                <a:solidFill>
                  <a:srgbClr val="000000"/>
                </a:solidFill>
              </a:rPr>
              <a:t>AMI, Billing, CRM, OLAP, eGov</a:t>
            </a:r>
          </a:p>
        </p:txBody>
      </p:sp>
      <p:sp>
        <p:nvSpPr>
          <p:cNvPr id="70669" name="Line 52"/>
          <p:cNvSpPr>
            <a:spLocks noChangeShapeType="1"/>
          </p:cNvSpPr>
          <p:nvPr/>
        </p:nvSpPr>
        <p:spPr bwMode="auto">
          <a:xfrm>
            <a:off x="5194300" y="2032000"/>
            <a:ext cx="1149350" cy="255588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0670" name="Rectangle 67"/>
          <p:cNvSpPr>
            <a:spLocks noChangeArrowheads="1"/>
          </p:cNvSpPr>
          <p:nvPr/>
        </p:nvSpPr>
        <p:spPr bwMode="auto">
          <a:xfrm>
            <a:off x="6426200" y="4684713"/>
            <a:ext cx="18510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2000" b="1">
                <a:solidFill>
                  <a:srgbClr val="A50021"/>
                </a:solidFill>
              </a:rPr>
              <a:t>ЖКХ 16,5 млн.</a:t>
            </a:r>
            <a:r>
              <a:rPr lang="ru-RU" sz="2000" b="1">
                <a:solidFill>
                  <a:srgbClr val="000000"/>
                </a:solidFill>
              </a:rPr>
              <a:t> </a:t>
            </a:r>
            <a:r>
              <a:rPr lang="ru-RU" sz="1600" b="1">
                <a:solidFill>
                  <a:srgbClr val="000000"/>
                </a:solidFill>
              </a:rPr>
              <a:t>пользователей,</a:t>
            </a:r>
          </a:p>
          <a:p>
            <a:pPr algn="ctr" defTabSz="806450" eaLnBrk="0" hangingPunct="0">
              <a:lnSpc>
                <a:spcPct val="70000"/>
              </a:lnSpc>
            </a:pPr>
            <a:r>
              <a:rPr lang="ru-RU" sz="2000" b="1">
                <a:solidFill>
                  <a:srgbClr val="A50021"/>
                </a:solidFill>
              </a:rPr>
              <a:t>130 тыс.</a:t>
            </a:r>
            <a:r>
              <a:rPr lang="ru-RU" b="1">
                <a:solidFill>
                  <a:srgbClr val="A50021"/>
                </a:solidFill>
              </a:rPr>
              <a:t> </a:t>
            </a:r>
            <a:r>
              <a:rPr lang="ru-RU" sz="1600" b="1"/>
              <a:t>объектов ЖКХ</a:t>
            </a:r>
          </a:p>
          <a:p>
            <a:pPr algn="ctr" defTabSz="806450" eaLnBrk="0" hangingPunct="0">
              <a:lnSpc>
                <a:spcPct val="70000"/>
              </a:lnSpc>
            </a:pPr>
            <a:r>
              <a:rPr lang="ru-RU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0671" name="Line 53"/>
          <p:cNvSpPr>
            <a:spLocks noChangeShapeType="1"/>
          </p:cNvSpPr>
          <p:nvPr/>
        </p:nvSpPr>
        <p:spPr bwMode="auto">
          <a:xfrm flipV="1">
            <a:off x="2744788" y="2016125"/>
            <a:ext cx="1062037" cy="379413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49550" name="Picture 3" descr="D:\РИ ЗАО\Страна\_!Коммерческие предложения\_исх\ГК СТАРТ_Проекты связь - розовые.bmp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4238" y="4341813"/>
            <a:ext cx="2862262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0161" dir="1106097" algn="ctr" rotWithShape="0">
              <a:srgbClr val="808080">
                <a:alpha val="50000"/>
              </a:srgbClr>
            </a:outerShdw>
          </a:effectLst>
        </p:spPr>
      </p:pic>
      <p:sp>
        <p:nvSpPr>
          <p:cNvPr id="70673" name="Rectangle 67"/>
          <p:cNvSpPr>
            <a:spLocks noChangeArrowheads="1"/>
          </p:cNvSpPr>
          <p:nvPr/>
        </p:nvSpPr>
        <p:spPr bwMode="auto">
          <a:xfrm>
            <a:off x="1125538" y="4000500"/>
            <a:ext cx="21764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2000" b="1">
                <a:solidFill>
                  <a:srgbClr val="A50021"/>
                </a:solidFill>
              </a:rPr>
              <a:t>Телеком 68 млн.</a:t>
            </a:r>
            <a:r>
              <a:rPr lang="ru-RU" sz="2000" b="1">
                <a:solidFill>
                  <a:srgbClr val="000000"/>
                </a:solidFill>
              </a:rPr>
              <a:t> </a:t>
            </a:r>
            <a:r>
              <a:rPr lang="ru-RU" sz="1600" b="1">
                <a:solidFill>
                  <a:srgbClr val="000000"/>
                </a:solidFill>
              </a:rPr>
              <a:t>пользователей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0674" name="Rectangle 67"/>
          <p:cNvSpPr>
            <a:spLocks noChangeArrowheads="1"/>
          </p:cNvSpPr>
          <p:nvPr/>
        </p:nvSpPr>
        <p:spPr bwMode="auto">
          <a:xfrm>
            <a:off x="466725" y="3309938"/>
            <a:ext cx="3600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en-US" b="1">
                <a:solidFill>
                  <a:srgbClr val="000000"/>
                </a:solidFill>
              </a:rPr>
              <a:t>OSS/BSS (Billing, CRM, Inventory, Service Management)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4813F7FA-ABD3-4CD6-B200-E04AA2F2FA56}" type="datetime1">
              <a:rPr lang="ru-RU" smtClean="0"/>
              <a:pPr/>
              <a:t>27.10.2015</a:t>
            </a:fld>
            <a:endParaRPr lang="ru-RU" smtClean="0"/>
          </a:p>
        </p:txBody>
      </p:sp>
      <p:sp>
        <p:nvSpPr>
          <p:cNvPr id="72706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ЗАО "Группа компаний СТАРТ"</a:t>
            </a:r>
          </a:p>
        </p:txBody>
      </p:sp>
      <p:sp>
        <p:nvSpPr>
          <p:cNvPr id="7270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6AB7E4-BF52-45C5-9BB5-060158905F4C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386050" name="AutoShape 2"/>
          <p:cNvSpPr>
            <a:spLocks noChangeArrowheads="1"/>
          </p:cNvSpPr>
          <p:nvPr/>
        </p:nvSpPr>
        <p:spPr bwMode="auto">
          <a:xfrm rot="61593354">
            <a:off x="5205413" y="2678112"/>
            <a:ext cx="1862138" cy="3833813"/>
          </a:xfrm>
          <a:prstGeom prst="moon">
            <a:avLst>
              <a:gd name="adj" fmla="val 42870"/>
            </a:avLst>
          </a:prstGeom>
          <a:solidFill>
            <a:srgbClr val="B3DEA2"/>
          </a:solidFill>
          <a:ln w="19050">
            <a:solidFill>
              <a:srgbClr val="309060"/>
            </a:solidFill>
            <a:miter lim="800000"/>
            <a:headEnd/>
            <a:tailEnd/>
          </a:ln>
          <a:effectLst>
            <a:outerShdw dist="68392" dir="6708085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86051" name="AutoShape 3"/>
          <p:cNvSpPr>
            <a:spLocks noChangeArrowheads="1"/>
          </p:cNvSpPr>
          <p:nvPr/>
        </p:nvSpPr>
        <p:spPr bwMode="auto">
          <a:xfrm rot="-18619755">
            <a:off x="8029575" y="4787900"/>
            <a:ext cx="358775" cy="396875"/>
          </a:xfrm>
          <a:prstGeom prst="triangle">
            <a:avLst>
              <a:gd name="adj" fmla="val 50000"/>
            </a:avLst>
          </a:prstGeom>
          <a:solidFill>
            <a:srgbClr val="B3DEA2"/>
          </a:solidFill>
          <a:ln w="19050">
            <a:solidFill>
              <a:srgbClr val="30906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86052" name="AutoShape 4"/>
          <p:cNvSpPr>
            <a:spLocks noChangeArrowheads="1"/>
          </p:cNvSpPr>
          <p:nvPr/>
        </p:nvSpPr>
        <p:spPr bwMode="auto">
          <a:xfrm rot="-4487935">
            <a:off x="598488" y="5046663"/>
            <a:ext cx="358775" cy="396875"/>
          </a:xfrm>
          <a:prstGeom prst="triangle">
            <a:avLst>
              <a:gd name="adj" fmla="val 50000"/>
            </a:avLst>
          </a:prstGeom>
          <a:solidFill>
            <a:srgbClr val="B3DEA2"/>
          </a:solidFill>
          <a:ln w="19050">
            <a:solidFill>
              <a:srgbClr val="309060"/>
            </a:solidFill>
            <a:miter lim="800000"/>
            <a:headEnd/>
            <a:tailEnd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86053" name="AutoShape 5"/>
          <p:cNvSpPr>
            <a:spLocks noChangeArrowheads="1"/>
          </p:cNvSpPr>
          <p:nvPr/>
        </p:nvSpPr>
        <p:spPr bwMode="auto">
          <a:xfrm rot="56170638">
            <a:off x="1790700" y="2330450"/>
            <a:ext cx="1862138" cy="3833813"/>
          </a:xfrm>
          <a:prstGeom prst="moon">
            <a:avLst>
              <a:gd name="adj" fmla="val 42870"/>
            </a:avLst>
          </a:prstGeom>
          <a:solidFill>
            <a:srgbClr val="B3DEA2"/>
          </a:solidFill>
          <a:ln w="19050">
            <a:solidFill>
              <a:srgbClr val="309060"/>
            </a:solidFill>
            <a:miter lim="800000"/>
            <a:headEnd/>
            <a:tailEnd/>
          </a:ln>
          <a:effectLst>
            <a:outerShdw dist="68392" dir="6708085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2712" name="Rectangle 6"/>
          <p:cNvSpPr>
            <a:spLocks noChangeArrowheads="1"/>
          </p:cNvSpPr>
          <p:nvPr/>
        </p:nvSpPr>
        <p:spPr bwMode="auto">
          <a:xfrm rot="-4427765">
            <a:off x="788194" y="5203031"/>
            <a:ext cx="193675" cy="150813"/>
          </a:xfrm>
          <a:prstGeom prst="rect">
            <a:avLst/>
          </a:prstGeom>
          <a:solidFill>
            <a:srgbClr val="B3DEA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713" name="Line 7"/>
          <p:cNvSpPr>
            <a:spLocks noChangeShapeType="1"/>
          </p:cNvSpPr>
          <p:nvPr/>
        </p:nvSpPr>
        <p:spPr bwMode="auto">
          <a:xfrm flipH="1">
            <a:off x="930275" y="5324475"/>
            <a:ext cx="30163" cy="112713"/>
          </a:xfrm>
          <a:prstGeom prst="line">
            <a:avLst/>
          </a:prstGeom>
          <a:noFill/>
          <a:ln w="19050">
            <a:solidFill>
              <a:srgbClr val="309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2714" name="Rectangle 8"/>
          <p:cNvSpPr>
            <a:spLocks noChangeArrowheads="1"/>
          </p:cNvSpPr>
          <p:nvPr/>
        </p:nvSpPr>
        <p:spPr bwMode="auto">
          <a:xfrm>
            <a:off x="3001963" y="1655763"/>
            <a:ext cx="5265737" cy="2481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86057" name="AutoShape 9"/>
          <p:cNvSpPr>
            <a:spLocks noChangeArrowheads="1"/>
          </p:cNvSpPr>
          <p:nvPr/>
        </p:nvSpPr>
        <p:spPr bwMode="auto">
          <a:xfrm rot="-836070">
            <a:off x="3678238" y="2060575"/>
            <a:ext cx="358775" cy="393700"/>
          </a:xfrm>
          <a:prstGeom prst="triangle">
            <a:avLst>
              <a:gd name="adj" fmla="val 50000"/>
            </a:avLst>
          </a:prstGeom>
          <a:solidFill>
            <a:srgbClr val="B3DEA2"/>
          </a:solidFill>
          <a:ln w="19050">
            <a:solidFill>
              <a:srgbClr val="309060"/>
            </a:solidFill>
            <a:miter lim="800000"/>
            <a:headEnd/>
            <a:tailEnd/>
          </a:ln>
          <a:effectLst>
            <a:outerShdw dist="96720" dir="1391915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86058" name="AutoShape 10"/>
          <p:cNvSpPr>
            <a:spLocks noChangeArrowheads="1"/>
          </p:cNvSpPr>
          <p:nvPr/>
        </p:nvSpPr>
        <p:spPr bwMode="auto">
          <a:xfrm rot="59822505">
            <a:off x="4743450" y="1552576"/>
            <a:ext cx="1862137" cy="3833812"/>
          </a:xfrm>
          <a:prstGeom prst="moon">
            <a:avLst>
              <a:gd name="adj" fmla="val 42870"/>
            </a:avLst>
          </a:prstGeom>
          <a:solidFill>
            <a:srgbClr val="B3DEA2"/>
          </a:solidFill>
          <a:ln w="19050">
            <a:solidFill>
              <a:srgbClr val="309060"/>
            </a:solidFill>
            <a:miter lim="800000"/>
            <a:headEnd/>
            <a:tailEnd/>
          </a:ln>
          <a:effectLst>
            <a:outerShdw dist="188799" dir="2536421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86059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ru-RU" sz="2000" smtClean="0"/>
              <a:t>Архитектура системы «Старт КС»</a:t>
            </a:r>
          </a:p>
        </p:txBody>
      </p:sp>
      <p:pic>
        <p:nvPicPr>
          <p:cNvPr id="7271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3400" y="1527175"/>
            <a:ext cx="5143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9" name="Picture 1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215" b="43991"/>
          <a:stretch>
            <a:fillRect/>
          </a:stretch>
        </p:blipFill>
        <p:spPr bwMode="auto">
          <a:xfrm>
            <a:off x="1065213" y="4779963"/>
            <a:ext cx="269875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20" name="Rectangle 67"/>
          <p:cNvSpPr>
            <a:spLocks noChangeArrowheads="1"/>
          </p:cNvSpPr>
          <p:nvPr/>
        </p:nvSpPr>
        <p:spPr bwMode="auto">
          <a:xfrm>
            <a:off x="1552575" y="2235200"/>
            <a:ext cx="1317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000000"/>
                </a:solidFill>
              </a:rPr>
              <a:t>Управляющие компании, ТСЖ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72721" name="Rectangle 67"/>
          <p:cNvSpPr>
            <a:spLocks noChangeArrowheads="1"/>
          </p:cNvSpPr>
          <p:nvPr/>
        </p:nvSpPr>
        <p:spPr bwMode="auto">
          <a:xfrm>
            <a:off x="1601788" y="1422400"/>
            <a:ext cx="142875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000000"/>
                </a:solidFill>
              </a:rPr>
              <a:t>Потребители жилищных и коммунальных услуг</a:t>
            </a:r>
            <a:endParaRPr lang="en-US" sz="1200" b="1">
              <a:solidFill>
                <a:srgbClr val="000000"/>
              </a:solidFill>
            </a:endParaRPr>
          </a:p>
        </p:txBody>
      </p:sp>
      <p:grpSp>
        <p:nvGrpSpPr>
          <p:cNvPr id="72722" name="Group 16"/>
          <p:cNvGrpSpPr>
            <a:grpSpLocks/>
          </p:cNvGrpSpPr>
          <p:nvPr/>
        </p:nvGrpSpPr>
        <p:grpSpPr bwMode="auto">
          <a:xfrm>
            <a:off x="3721100" y="1195388"/>
            <a:ext cx="884238" cy="568325"/>
            <a:chOff x="1594" y="529"/>
            <a:chExt cx="2277" cy="702"/>
          </a:xfrm>
        </p:grpSpPr>
        <p:sp>
          <p:nvSpPr>
            <p:cNvPr id="72785" name="Rectangle 66"/>
            <p:cNvSpPr>
              <a:spLocks noChangeArrowheads="1"/>
            </p:cNvSpPr>
            <p:nvPr/>
          </p:nvSpPr>
          <p:spPr bwMode="auto">
            <a:xfrm>
              <a:off x="1702" y="913"/>
              <a:ext cx="2095" cy="318"/>
            </a:xfrm>
            <a:prstGeom prst="rect">
              <a:avLst/>
            </a:prstGeom>
            <a:solidFill>
              <a:srgbClr val="FF643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600">
                <a:solidFill>
                  <a:srgbClr val="000000"/>
                </a:solidFill>
              </a:endParaRPr>
            </a:p>
          </p:txBody>
        </p:sp>
        <p:pic>
          <p:nvPicPr>
            <p:cNvPr id="72786" name="Picture 7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94" y="529"/>
              <a:ext cx="2277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2723" name="Picture 1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611"/>
          <a:stretch>
            <a:fillRect/>
          </a:stretch>
        </p:blipFill>
        <p:spPr bwMode="auto">
          <a:xfrm>
            <a:off x="344488" y="4302125"/>
            <a:ext cx="630237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4" name="Picture 20" descr="Filename: j0433954.png&#10;Keywords: avatars, badges, blank ...&#10;File &#10;Size: 43 KB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33700" y="2274888"/>
            <a:ext cx="573088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5" name="Picture 2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215" b="43991"/>
          <a:stretch>
            <a:fillRect/>
          </a:stretch>
        </p:blipFill>
        <p:spPr bwMode="auto">
          <a:xfrm>
            <a:off x="1065213" y="4454525"/>
            <a:ext cx="269875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26" name="Rectangle 67"/>
          <p:cNvSpPr>
            <a:spLocks noChangeArrowheads="1"/>
          </p:cNvSpPr>
          <p:nvPr/>
        </p:nvSpPr>
        <p:spPr bwMode="auto">
          <a:xfrm>
            <a:off x="4686300" y="1276350"/>
            <a:ext cx="17907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000000"/>
                </a:solidFill>
              </a:rPr>
              <a:t>Органы государственной власти и местного самоуправления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auto">
          <a:xfrm rot="-853936">
            <a:off x="3829050" y="2263775"/>
            <a:ext cx="141288" cy="173038"/>
          </a:xfrm>
          <a:prstGeom prst="rect">
            <a:avLst/>
          </a:prstGeom>
          <a:solidFill>
            <a:srgbClr val="B3DEA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72728" name="Picture 2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215" b="43991"/>
          <a:stretch>
            <a:fillRect/>
          </a:stretch>
        </p:blipFill>
        <p:spPr bwMode="auto">
          <a:xfrm>
            <a:off x="1065213" y="4121150"/>
            <a:ext cx="269875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29" name="Rectangle 67"/>
          <p:cNvSpPr>
            <a:spLocks noChangeArrowheads="1"/>
          </p:cNvSpPr>
          <p:nvPr/>
        </p:nvSpPr>
        <p:spPr bwMode="auto">
          <a:xfrm>
            <a:off x="158750" y="3600450"/>
            <a:ext cx="12954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000000"/>
                </a:solidFill>
              </a:rPr>
              <a:t>Приборы учета</a:t>
            </a:r>
            <a:r>
              <a:rPr lang="en-US" sz="1200" b="1">
                <a:solidFill>
                  <a:srgbClr val="000000"/>
                </a:solidFill>
              </a:rPr>
              <a:t> </a:t>
            </a:r>
            <a:r>
              <a:rPr lang="ru-RU" sz="1200" b="1">
                <a:solidFill>
                  <a:srgbClr val="000000"/>
                </a:solidFill>
              </a:rPr>
              <a:t>энергоресурсов 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72730" name="Line 26"/>
          <p:cNvSpPr>
            <a:spLocks noChangeShapeType="1"/>
          </p:cNvSpPr>
          <p:nvPr/>
        </p:nvSpPr>
        <p:spPr bwMode="auto">
          <a:xfrm flipV="1">
            <a:off x="3952875" y="2414588"/>
            <a:ext cx="98425" cy="22225"/>
          </a:xfrm>
          <a:prstGeom prst="line">
            <a:avLst/>
          </a:prstGeom>
          <a:noFill/>
          <a:ln w="19050">
            <a:solidFill>
              <a:srgbClr val="309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2731" name="Rectangle 67"/>
          <p:cNvSpPr>
            <a:spLocks noChangeArrowheads="1"/>
          </p:cNvSpPr>
          <p:nvPr/>
        </p:nvSpPr>
        <p:spPr bwMode="auto">
          <a:xfrm>
            <a:off x="5118100" y="2132013"/>
            <a:ext cx="17526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000000"/>
                </a:solidFill>
              </a:rPr>
              <a:t>Ресурсоснабжающие, сервисные организации</a:t>
            </a:r>
            <a:endParaRPr lang="en-US" sz="1200" b="1">
              <a:solidFill>
                <a:srgbClr val="000000"/>
              </a:solidFill>
            </a:endParaRPr>
          </a:p>
        </p:txBody>
      </p:sp>
      <p:grpSp>
        <p:nvGrpSpPr>
          <p:cNvPr id="72732" name="Group 28"/>
          <p:cNvGrpSpPr>
            <a:grpSpLocks/>
          </p:cNvGrpSpPr>
          <p:nvPr/>
        </p:nvGrpSpPr>
        <p:grpSpPr bwMode="auto">
          <a:xfrm>
            <a:off x="4440238" y="2017713"/>
            <a:ext cx="604837" cy="560387"/>
            <a:chOff x="4764" y="1009"/>
            <a:chExt cx="263" cy="304"/>
          </a:xfrm>
        </p:grpSpPr>
        <p:pic>
          <p:nvPicPr>
            <p:cNvPr id="72781" name="Picture 53"/>
            <p:cNvPicPr>
              <a:picLocks noChangeAspect="1" noChangeArrowheads="1"/>
            </p:cNvPicPr>
            <p:nvPr/>
          </p:nvPicPr>
          <p:blipFill>
            <a:blip r:embed="rId8"/>
            <a:srcRect r="1639" b="6165"/>
            <a:stretch>
              <a:fillRect/>
            </a:stretch>
          </p:blipFill>
          <p:spPr bwMode="auto">
            <a:xfrm>
              <a:off x="4907" y="1176"/>
              <a:ext cx="120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82" name="Picture 5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766" y="1011"/>
              <a:ext cx="116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83" name="Picture 55"/>
            <p:cNvPicPr>
              <a:picLocks noChangeAspect="1" noChangeArrowheads="1"/>
            </p:cNvPicPr>
            <p:nvPr/>
          </p:nvPicPr>
          <p:blipFill>
            <a:blip r:embed="rId10"/>
            <a:srcRect r="2563" b="4828"/>
            <a:stretch>
              <a:fillRect/>
            </a:stretch>
          </p:blipFill>
          <p:spPr bwMode="auto">
            <a:xfrm>
              <a:off x="4909" y="1009"/>
              <a:ext cx="114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84" name="Picture 5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764" y="1175"/>
              <a:ext cx="119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2733" name="Rectangle 33"/>
          <p:cNvSpPr>
            <a:spLocks noChangeArrowheads="1"/>
          </p:cNvSpPr>
          <p:nvPr/>
        </p:nvSpPr>
        <p:spPr bwMode="auto">
          <a:xfrm>
            <a:off x="6743700" y="2400300"/>
            <a:ext cx="2079625" cy="1973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86082" name="AutoShape 34">
            <a:hlinkClick r:id="" action="ppaction://noaction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557338" y="2867025"/>
            <a:ext cx="5657850" cy="3271838"/>
          </a:xfrm>
          <a:prstGeom prst="roundRect">
            <a:avLst>
              <a:gd name="adj" fmla="val 16667"/>
            </a:avLst>
          </a:prstGeom>
          <a:solidFill>
            <a:srgbClr val="B3DEA2"/>
          </a:solidFill>
          <a:ln w="19050">
            <a:solidFill>
              <a:srgbClr val="309060"/>
            </a:solidFill>
            <a:round/>
            <a:headEnd/>
            <a:tailEnd/>
          </a:ln>
          <a:effectLst>
            <a:outerShdw dist="8980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2735" name="Rectangle 35"/>
          <p:cNvSpPr>
            <a:spLocks noChangeArrowheads="1"/>
          </p:cNvSpPr>
          <p:nvPr/>
        </p:nvSpPr>
        <p:spPr bwMode="auto">
          <a:xfrm>
            <a:off x="3911600" y="2846388"/>
            <a:ext cx="303213" cy="42862"/>
          </a:xfrm>
          <a:prstGeom prst="rect">
            <a:avLst/>
          </a:prstGeom>
          <a:solidFill>
            <a:srgbClr val="B3DEA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72736" name="Group 36"/>
          <p:cNvGrpSpPr>
            <a:grpSpLocks/>
          </p:cNvGrpSpPr>
          <p:nvPr/>
        </p:nvGrpSpPr>
        <p:grpSpPr bwMode="auto">
          <a:xfrm>
            <a:off x="7513638" y="3262313"/>
            <a:ext cx="1333500" cy="1347787"/>
            <a:chOff x="4754" y="2157"/>
            <a:chExt cx="840" cy="849"/>
          </a:xfrm>
        </p:grpSpPr>
        <p:pic>
          <p:nvPicPr>
            <p:cNvPr id="72773" name="Picture 37" descr="NUKE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754" y="2302"/>
              <a:ext cx="194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74" name="Picture 38" descr="MORE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274" y="2157"/>
              <a:ext cx="282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75" name="Picture 39" descr="gas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999" y="2180"/>
              <a:ext cx="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76" name="Picture 40" descr="lines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5303" y="2651"/>
              <a:ext cx="291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77" name="Picture 41" descr="Oil: Pipe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936" y="2631"/>
              <a:ext cx="176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78" name="Picture 42" descr="oil0014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918" y="2823"/>
              <a:ext cx="16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79" name="Picture 43" descr="oil0014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5007" y="2819"/>
              <a:ext cx="164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80" name="Picture 44" descr="Oil: Pipe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5085" y="2634"/>
              <a:ext cx="176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2737" name="Rectangle 45"/>
          <p:cNvSpPr>
            <a:spLocks noChangeArrowheads="1"/>
          </p:cNvSpPr>
          <p:nvPr/>
        </p:nvSpPr>
        <p:spPr bwMode="auto">
          <a:xfrm rot="-5400000">
            <a:off x="1423194" y="5310982"/>
            <a:ext cx="346075" cy="115887"/>
          </a:xfrm>
          <a:prstGeom prst="rect">
            <a:avLst/>
          </a:prstGeom>
          <a:solidFill>
            <a:srgbClr val="B3DEA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738" name="Rectangle 67"/>
          <p:cNvSpPr>
            <a:spLocks noChangeArrowheads="1"/>
          </p:cNvSpPr>
          <p:nvPr/>
        </p:nvSpPr>
        <p:spPr bwMode="auto">
          <a:xfrm>
            <a:off x="5440363" y="3097213"/>
            <a:ext cx="136207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806450" eaLnBrk="0" hangingPunct="0">
              <a:lnSpc>
                <a:spcPct val="70000"/>
              </a:lnSpc>
            </a:pPr>
            <a:r>
              <a:rPr lang="ru-RU" sz="1400" b="1" i="1">
                <a:solidFill>
                  <a:srgbClr val="000000"/>
                </a:solidFill>
                <a:latin typeface="Tahoma" pitchFamily="34" charset="0"/>
              </a:rPr>
              <a:t>Старт КС</a:t>
            </a:r>
            <a:endParaRPr lang="en-US" sz="1400" b="1" i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2739" name="Rectangle 67"/>
          <p:cNvSpPr>
            <a:spLocks noChangeArrowheads="1"/>
          </p:cNvSpPr>
          <p:nvPr/>
        </p:nvSpPr>
        <p:spPr bwMode="auto">
          <a:xfrm>
            <a:off x="7545388" y="2800350"/>
            <a:ext cx="136207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806450" eaLnBrk="0" hangingPunct="0">
              <a:lnSpc>
                <a:spcPct val="70000"/>
              </a:lnSpc>
            </a:pPr>
            <a:r>
              <a:rPr lang="ru-RU" sz="1200" b="1">
                <a:solidFill>
                  <a:srgbClr val="000000"/>
                </a:solidFill>
              </a:rPr>
              <a:t>Коммунальные сети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386096" name="Line 48"/>
          <p:cNvSpPr>
            <a:spLocks noChangeShapeType="1"/>
          </p:cNvSpPr>
          <p:nvPr/>
        </p:nvSpPr>
        <p:spPr bwMode="auto">
          <a:xfrm flipH="1">
            <a:off x="5157788" y="4375150"/>
            <a:ext cx="188912" cy="23971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86097" name="Line 49"/>
          <p:cNvSpPr>
            <a:spLocks noChangeShapeType="1"/>
          </p:cNvSpPr>
          <p:nvPr/>
        </p:nvSpPr>
        <p:spPr bwMode="auto">
          <a:xfrm flipV="1">
            <a:off x="3446463" y="5149850"/>
            <a:ext cx="207962" cy="15716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86098" name="AutoShape 50"/>
          <p:cNvSpPr>
            <a:spLocks noChangeArrowheads="1"/>
          </p:cNvSpPr>
          <p:nvPr/>
        </p:nvSpPr>
        <p:spPr bwMode="auto">
          <a:xfrm>
            <a:off x="2052638" y="3749675"/>
            <a:ext cx="1393825" cy="6096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2743" name="Rectangle 67"/>
          <p:cNvSpPr>
            <a:spLocks noChangeArrowheads="1"/>
          </p:cNvSpPr>
          <p:nvPr/>
        </p:nvSpPr>
        <p:spPr bwMode="auto">
          <a:xfrm>
            <a:off x="2087563" y="4017963"/>
            <a:ext cx="132715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400" b="1" i="1">
                <a:solidFill>
                  <a:srgbClr val="000000"/>
                </a:solidFill>
                <a:latin typeface="Tahoma" pitchFamily="34" charset="0"/>
              </a:rPr>
              <a:t>Регистрация населения</a:t>
            </a:r>
            <a:endParaRPr lang="en-US" sz="1400" b="1" i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86100" name="AutoShape 52"/>
          <p:cNvSpPr>
            <a:spLocks noChangeArrowheads="1"/>
          </p:cNvSpPr>
          <p:nvPr/>
        </p:nvSpPr>
        <p:spPr bwMode="auto">
          <a:xfrm>
            <a:off x="2017713" y="5278438"/>
            <a:ext cx="1462087" cy="608012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2745" name="Rectangle 67"/>
          <p:cNvSpPr>
            <a:spLocks noChangeArrowheads="1"/>
          </p:cNvSpPr>
          <p:nvPr/>
        </p:nvSpPr>
        <p:spPr bwMode="auto">
          <a:xfrm>
            <a:off x="2084388" y="5505450"/>
            <a:ext cx="132715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400" b="1" i="1">
                <a:solidFill>
                  <a:srgbClr val="000000"/>
                </a:solidFill>
                <a:latin typeface="Tahoma" pitchFamily="34" charset="0"/>
              </a:rPr>
              <a:t>АСКУЭ</a:t>
            </a:r>
            <a:endParaRPr lang="en-US" sz="1400" b="1" i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86102" name="AutoShape 54"/>
          <p:cNvSpPr>
            <a:spLocks noChangeArrowheads="1"/>
          </p:cNvSpPr>
          <p:nvPr/>
        </p:nvSpPr>
        <p:spPr bwMode="auto">
          <a:xfrm>
            <a:off x="5313363" y="3789363"/>
            <a:ext cx="1484312" cy="6096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86103" name="AutoShape 55"/>
          <p:cNvSpPr>
            <a:spLocks noChangeArrowheads="1"/>
          </p:cNvSpPr>
          <p:nvPr/>
        </p:nvSpPr>
        <p:spPr bwMode="auto">
          <a:xfrm>
            <a:off x="2041525" y="4560888"/>
            <a:ext cx="1404938" cy="608012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2748" name="Rectangle 67"/>
          <p:cNvSpPr>
            <a:spLocks noChangeArrowheads="1"/>
          </p:cNvSpPr>
          <p:nvPr/>
        </p:nvSpPr>
        <p:spPr bwMode="auto">
          <a:xfrm>
            <a:off x="1984375" y="4792663"/>
            <a:ext cx="152876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400" b="1" i="1">
                <a:solidFill>
                  <a:srgbClr val="000000"/>
                </a:solidFill>
                <a:latin typeface="Tahoma" pitchFamily="34" charset="0"/>
              </a:rPr>
              <a:t>Работа с потребителями</a:t>
            </a:r>
            <a:endParaRPr lang="en-US" sz="1400" b="1" i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86105" name="Line 57"/>
          <p:cNvSpPr>
            <a:spLocks noChangeShapeType="1"/>
          </p:cNvSpPr>
          <p:nvPr/>
        </p:nvSpPr>
        <p:spPr bwMode="auto">
          <a:xfrm>
            <a:off x="3421063" y="4319588"/>
            <a:ext cx="220662" cy="2952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86106" name="Line 58"/>
          <p:cNvSpPr>
            <a:spLocks noChangeShapeType="1"/>
          </p:cNvSpPr>
          <p:nvPr/>
        </p:nvSpPr>
        <p:spPr bwMode="auto">
          <a:xfrm flipH="1" flipV="1">
            <a:off x="3449638" y="4883150"/>
            <a:ext cx="160337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2751" name="Rectangle 59"/>
          <p:cNvSpPr>
            <a:spLocks noChangeArrowheads="1"/>
          </p:cNvSpPr>
          <p:nvPr/>
        </p:nvSpPr>
        <p:spPr bwMode="auto">
          <a:xfrm rot="-1795891">
            <a:off x="7886700" y="5062538"/>
            <a:ext cx="346075" cy="93662"/>
          </a:xfrm>
          <a:prstGeom prst="rect">
            <a:avLst/>
          </a:prstGeom>
          <a:solidFill>
            <a:srgbClr val="B3DEA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752" name="Rectangle 60"/>
          <p:cNvSpPr>
            <a:spLocks noChangeArrowheads="1"/>
          </p:cNvSpPr>
          <p:nvPr/>
        </p:nvSpPr>
        <p:spPr bwMode="auto">
          <a:xfrm rot="-5400000">
            <a:off x="6985793" y="5342732"/>
            <a:ext cx="493713" cy="120650"/>
          </a:xfrm>
          <a:prstGeom prst="rect">
            <a:avLst/>
          </a:prstGeom>
          <a:solidFill>
            <a:srgbClr val="B3DEA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753" name="Line 61"/>
          <p:cNvSpPr>
            <a:spLocks noChangeShapeType="1"/>
          </p:cNvSpPr>
          <p:nvPr/>
        </p:nvSpPr>
        <p:spPr bwMode="auto">
          <a:xfrm flipH="1">
            <a:off x="7208838" y="5630863"/>
            <a:ext cx="130175" cy="28575"/>
          </a:xfrm>
          <a:prstGeom prst="line">
            <a:avLst/>
          </a:prstGeom>
          <a:noFill/>
          <a:ln w="19050">
            <a:solidFill>
              <a:srgbClr val="309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6110" name="AutoShape 62"/>
          <p:cNvSpPr>
            <a:spLocks noChangeArrowheads="1"/>
          </p:cNvSpPr>
          <p:nvPr/>
        </p:nvSpPr>
        <p:spPr bwMode="auto">
          <a:xfrm>
            <a:off x="3441700" y="2986088"/>
            <a:ext cx="1382713" cy="6096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86111" name="Line 63"/>
          <p:cNvSpPr>
            <a:spLocks noChangeShapeType="1"/>
          </p:cNvSpPr>
          <p:nvPr/>
        </p:nvSpPr>
        <p:spPr bwMode="auto">
          <a:xfrm>
            <a:off x="3803650" y="3594100"/>
            <a:ext cx="406400" cy="9810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86112" name="AutoShape 64"/>
          <p:cNvSpPr>
            <a:spLocks noChangeArrowheads="1"/>
          </p:cNvSpPr>
          <p:nvPr/>
        </p:nvSpPr>
        <p:spPr bwMode="auto">
          <a:xfrm>
            <a:off x="3643313" y="3768725"/>
            <a:ext cx="1484312" cy="6096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2757" name="Rectangle 67"/>
          <p:cNvSpPr>
            <a:spLocks noChangeArrowheads="1"/>
          </p:cNvSpPr>
          <p:nvPr/>
        </p:nvSpPr>
        <p:spPr bwMode="auto">
          <a:xfrm>
            <a:off x="3711575" y="3965575"/>
            <a:ext cx="13255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400" b="1" i="1">
                <a:solidFill>
                  <a:srgbClr val="000000"/>
                </a:solidFill>
                <a:latin typeface="Tahoma" pitchFamily="34" charset="0"/>
              </a:rPr>
              <a:t>Аналитика</a:t>
            </a:r>
            <a:r>
              <a:rPr lang="en-US" sz="1400" b="1" i="1">
                <a:solidFill>
                  <a:srgbClr val="000000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386114" name="Line 66"/>
          <p:cNvSpPr>
            <a:spLocks noChangeShapeType="1"/>
          </p:cNvSpPr>
          <p:nvPr/>
        </p:nvSpPr>
        <p:spPr bwMode="auto">
          <a:xfrm flipH="1">
            <a:off x="4579938" y="4368800"/>
            <a:ext cx="100012" cy="20161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86115" name="AutoShape 67"/>
          <p:cNvSpPr>
            <a:spLocks noChangeArrowheads="1"/>
          </p:cNvSpPr>
          <p:nvPr/>
        </p:nvSpPr>
        <p:spPr bwMode="auto">
          <a:xfrm>
            <a:off x="3609975" y="4570413"/>
            <a:ext cx="1573213" cy="609600"/>
          </a:xfrm>
          <a:prstGeom prst="roundRect">
            <a:avLst>
              <a:gd name="adj" fmla="val 16667"/>
            </a:avLst>
          </a:prstGeom>
          <a:solidFill>
            <a:srgbClr val="FFB19F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2760" name="Rectangle 67"/>
          <p:cNvSpPr>
            <a:spLocks noChangeArrowheads="1"/>
          </p:cNvSpPr>
          <p:nvPr/>
        </p:nvSpPr>
        <p:spPr bwMode="auto">
          <a:xfrm>
            <a:off x="3663950" y="4822825"/>
            <a:ext cx="14954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400" b="1" i="1">
                <a:solidFill>
                  <a:srgbClr val="000000"/>
                </a:solidFill>
                <a:latin typeface="Tahoma" pitchFamily="34" charset="0"/>
              </a:rPr>
              <a:t>Реестры/ регистры</a:t>
            </a:r>
            <a:endParaRPr lang="en-US" sz="1400" b="1" i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86117" name="Line 69"/>
          <p:cNvSpPr>
            <a:spLocks noChangeShapeType="1"/>
          </p:cNvSpPr>
          <p:nvPr/>
        </p:nvSpPr>
        <p:spPr bwMode="auto">
          <a:xfrm flipH="1">
            <a:off x="4364038" y="5180013"/>
            <a:ext cx="1587" cy="13811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86118" name="Line 70"/>
          <p:cNvSpPr>
            <a:spLocks noChangeShapeType="1"/>
          </p:cNvSpPr>
          <p:nvPr/>
        </p:nvSpPr>
        <p:spPr bwMode="auto">
          <a:xfrm flipH="1" flipV="1">
            <a:off x="5175250" y="4883150"/>
            <a:ext cx="14287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86119" name="Line 71"/>
          <p:cNvSpPr>
            <a:spLocks noChangeShapeType="1"/>
          </p:cNvSpPr>
          <p:nvPr/>
        </p:nvSpPr>
        <p:spPr bwMode="auto">
          <a:xfrm flipH="1" flipV="1">
            <a:off x="5181600" y="5118100"/>
            <a:ext cx="179388" cy="2174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86120" name="AutoShape 72"/>
          <p:cNvSpPr>
            <a:spLocks noChangeArrowheads="1"/>
          </p:cNvSpPr>
          <p:nvPr/>
        </p:nvSpPr>
        <p:spPr bwMode="auto">
          <a:xfrm>
            <a:off x="3643313" y="5307013"/>
            <a:ext cx="1484312" cy="6096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2765" name="Rectangle 67"/>
          <p:cNvSpPr>
            <a:spLocks noChangeArrowheads="1"/>
          </p:cNvSpPr>
          <p:nvPr/>
        </p:nvSpPr>
        <p:spPr bwMode="auto">
          <a:xfrm>
            <a:off x="3711575" y="5502275"/>
            <a:ext cx="132556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400" b="1" i="1">
                <a:solidFill>
                  <a:srgbClr val="000000"/>
                </a:solidFill>
                <a:latin typeface="Tahoma" pitchFamily="34" charset="0"/>
              </a:rPr>
              <a:t>Биллинг</a:t>
            </a:r>
            <a:endParaRPr lang="en-US" sz="1400" b="1" i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86122" name="AutoShape 74"/>
          <p:cNvSpPr>
            <a:spLocks noChangeArrowheads="1"/>
          </p:cNvSpPr>
          <p:nvPr/>
        </p:nvSpPr>
        <p:spPr bwMode="auto">
          <a:xfrm>
            <a:off x="5313363" y="5307013"/>
            <a:ext cx="1484312" cy="6096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2767" name="Rectangle 67"/>
          <p:cNvSpPr>
            <a:spLocks noChangeArrowheads="1"/>
          </p:cNvSpPr>
          <p:nvPr/>
        </p:nvSpPr>
        <p:spPr bwMode="auto">
          <a:xfrm>
            <a:off x="5381625" y="5502275"/>
            <a:ext cx="132715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400" b="1" i="1">
                <a:solidFill>
                  <a:srgbClr val="000000"/>
                </a:solidFill>
                <a:latin typeface="Tahoma" pitchFamily="34" charset="0"/>
              </a:rPr>
              <a:t>АСУ ТП</a:t>
            </a:r>
            <a:endParaRPr lang="en-US" sz="1400" b="1" i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86124" name="AutoShape 76"/>
          <p:cNvSpPr>
            <a:spLocks noChangeArrowheads="1"/>
          </p:cNvSpPr>
          <p:nvPr/>
        </p:nvSpPr>
        <p:spPr bwMode="auto">
          <a:xfrm>
            <a:off x="5313363" y="4568825"/>
            <a:ext cx="1484312" cy="6096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905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2769" name="Rectangle 67"/>
          <p:cNvSpPr>
            <a:spLocks noChangeArrowheads="1"/>
          </p:cNvSpPr>
          <p:nvPr/>
        </p:nvSpPr>
        <p:spPr bwMode="auto">
          <a:xfrm>
            <a:off x="5381625" y="4764088"/>
            <a:ext cx="132715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400" b="1" i="1">
                <a:solidFill>
                  <a:srgbClr val="000000"/>
                </a:solidFill>
                <a:latin typeface="Tahoma" pitchFamily="34" charset="0"/>
              </a:rPr>
              <a:t>Энергобаланс</a:t>
            </a:r>
            <a:r>
              <a:rPr lang="en-US" sz="1400" b="1" i="1">
                <a:solidFill>
                  <a:srgbClr val="000000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72770" name="Rectangle 67"/>
          <p:cNvSpPr>
            <a:spLocks noChangeArrowheads="1"/>
          </p:cNvSpPr>
          <p:nvPr/>
        </p:nvSpPr>
        <p:spPr bwMode="auto">
          <a:xfrm>
            <a:off x="3471863" y="3200400"/>
            <a:ext cx="132715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400" b="1" i="1">
                <a:solidFill>
                  <a:srgbClr val="000000"/>
                </a:solidFill>
                <a:latin typeface="Tahoma" pitchFamily="34" charset="0"/>
              </a:rPr>
              <a:t>Портал</a:t>
            </a:r>
            <a:endParaRPr lang="en-US" sz="1400" b="1" i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2771" name="Rectangle 67"/>
          <p:cNvSpPr>
            <a:spLocks noChangeArrowheads="1"/>
          </p:cNvSpPr>
          <p:nvPr/>
        </p:nvSpPr>
        <p:spPr bwMode="auto">
          <a:xfrm>
            <a:off x="5308600" y="3983038"/>
            <a:ext cx="14573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806450" eaLnBrk="0" hangingPunct="0">
              <a:lnSpc>
                <a:spcPct val="70000"/>
              </a:lnSpc>
            </a:pPr>
            <a:r>
              <a:rPr lang="ru-RU" sz="1400" b="1" i="1">
                <a:solidFill>
                  <a:srgbClr val="000000"/>
                </a:solidFill>
                <a:latin typeface="Tahoma" pitchFamily="34" charset="0"/>
              </a:rPr>
              <a:t>Приложения</a:t>
            </a:r>
            <a:endParaRPr lang="en-US" sz="1400" b="1" i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2772" name="Rectangle 81"/>
          <p:cNvSpPr>
            <a:spLocks noChangeArrowheads="1"/>
          </p:cNvSpPr>
          <p:nvPr/>
        </p:nvSpPr>
        <p:spPr bwMode="auto">
          <a:xfrm rot="2822087">
            <a:off x="4165601" y="2862262"/>
            <a:ext cx="112712" cy="42863"/>
          </a:xfrm>
          <a:prstGeom prst="rect">
            <a:avLst/>
          </a:prstGeom>
          <a:solidFill>
            <a:srgbClr val="B3DEA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D98EE39-E3D9-461C-BA66-74690E1CAA5C}" type="datetime1">
              <a:rPr lang="ru-RU" smtClean="0"/>
              <a:pPr/>
              <a:t>27.10.2015</a:t>
            </a:fld>
            <a:endParaRPr lang="ru-RU" smtClean="0"/>
          </a:p>
        </p:txBody>
      </p:sp>
      <p:sp>
        <p:nvSpPr>
          <p:cNvPr id="74754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ЗАО "Группа компаний СТАРТ"</a:t>
            </a:r>
          </a:p>
        </p:txBody>
      </p:sp>
      <p:sp>
        <p:nvSpPr>
          <p:cNvPr id="74755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A30F522-1F98-495A-8E55-819F875FE512}" type="slidenum">
              <a:rPr lang="ru-RU" smtClean="0"/>
              <a:pPr/>
              <a:t>29</a:t>
            </a:fld>
            <a:endParaRPr lang="ru-RU" smtClean="0"/>
          </a:p>
        </p:txBody>
      </p:sp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ru-RU" sz="2000" smtClean="0"/>
              <a:t>Состав комплекса «Старт КС»</a:t>
            </a:r>
          </a:p>
        </p:txBody>
      </p:sp>
      <p:sp>
        <p:nvSpPr>
          <p:cNvPr id="74757" name="Rectangle 82"/>
          <p:cNvSpPr>
            <a:spLocks noChangeArrowheads="1"/>
          </p:cNvSpPr>
          <p:nvPr/>
        </p:nvSpPr>
        <p:spPr bwMode="auto">
          <a:xfrm>
            <a:off x="434975" y="1103313"/>
            <a:ext cx="8229600" cy="5270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200" b="1" u="sng">
                <a:solidFill>
                  <a:srgbClr val="0000FF"/>
                </a:solidFill>
              </a:rPr>
              <a:t>ИС «Старт КС»</a:t>
            </a:r>
            <a:r>
              <a:rPr lang="en-US" sz="1000" b="1">
                <a:solidFill>
                  <a:srgbClr val="0000FF"/>
                </a:solidFill>
              </a:rPr>
              <a:t>  </a:t>
            </a:r>
            <a:r>
              <a:rPr lang="ru-RU" sz="1000" b="1">
                <a:solidFill>
                  <a:srgbClr val="0000FF"/>
                </a:solidFill>
              </a:rPr>
              <a:t>– состоит из следующих подсистем:</a:t>
            </a:r>
          </a:p>
          <a:p>
            <a:pPr algn="just"/>
            <a:endParaRPr lang="en-US" sz="800" b="1">
              <a:solidFill>
                <a:srgbClr val="0000FF"/>
              </a:solidFill>
            </a:endParaRPr>
          </a:p>
          <a:p>
            <a:pPr algn="just">
              <a:buFont typeface="Wingdings" pitchFamily="2" charset="2"/>
              <a:buBlip>
                <a:blip r:embed="rId3"/>
              </a:buBlip>
            </a:pPr>
            <a:r>
              <a:rPr lang="en-US" sz="1200" b="1">
                <a:solidFill>
                  <a:srgbClr val="0000FF"/>
                </a:solidFill>
              </a:rPr>
              <a:t> </a:t>
            </a:r>
            <a:r>
              <a:rPr lang="ru-RU" sz="1200" b="1" u="sng">
                <a:solidFill>
                  <a:srgbClr val="0000FF"/>
                </a:solidFill>
              </a:rPr>
              <a:t>Реестры/регистры</a:t>
            </a:r>
            <a:r>
              <a:rPr lang="ru-RU" sz="1000" b="1">
                <a:solidFill>
                  <a:srgbClr val="0000FF"/>
                </a:solidFill>
              </a:rPr>
              <a:t> – комплекс реестров, регистров и нормативно-справочной информации о поставщиках и </a:t>
            </a:r>
            <a:r>
              <a:rPr lang="en-US" sz="1000" b="1">
                <a:solidFill>
                  <a:srgbClr val="0000FF"/>
                </a:solidFill>
              </a:rPr>
              <a:t>	</a:t>
            </a:r>
            <a:r>
              <a:rPr lang="ru-RU" sz="1000" b="1">
                <a:solidFill>
                  <a:srgbClr val="0000FF"/>
                </a:solidFill>
              </a:rPr>
              <a:t>потребителях </a:t>
            </a:r>
            <a:r>
              <a:rPr lang="en-US" sz="1000" b="1">
                <a:solidFill>
                  <a:srgbClr val="0000FF"/>
                </a:solidFill>
              </a:rPr>
              <a:t>	</a:t>
            </a:r>
            <a:r>
              <a:rPr lang="ru-RU" sz="1000" b="1">
                <a:solidFill>
                  <a:srgbClr val="0000FF"/>
                </a:solidFill>
              </a:rPr>
              <a:t>жилищных и коммунальных услуг, состоянии жилого фонда, договорах обслуживания, тарифах </a:t>
            </a:r>
            <a:r>
              <a:rPr lang="en-US" sz="1000" b="1">
                <a:solidFill>
                  <a:srgbClr val="0000FF"/>
                </a:solidFill>
              </a:rPr>
              <a:t>	</a:t>
            </a:r>
            <a:r>
              <a:rPr lang="ru-RU" sz="1000" b="1">
                <a:solidFill>
                  <a:srgbClr val="0000FF"/>
                </a:solidFill>
              </a:rPr>
              <a:t>на услуги, льготах и субсидиях, регламентах взаимодействия организаций в ходе предоставления услуг и </a:t>
            </a:r>
            <a:r>
              <a:rPr lang="en-US" sz="1000" b="1">
                <a:solidFill>
                  <a:srgbClr val="0000FF"/>
                </a:solidFill>
              </a:rPr>
              <a:t>	</a:t>
            </a:r>
            <a:r>
              <a:rPr lang="ru-RU" sz="1000" b="1">
                <a:solidFill>
                  <a:srgbClr val="0000FF"/>
                </a:solidFill>
              </a:rPr>
              <a:t>др. Модуль</a:t>
            </a:r>
            <a:r>
              <a:rPr lang="en-US" sz="1000" b="1">
                <a:solidFill>
                  <a:srgbClr val="0000FF"/>
                </a:solidFill>
              </a:rPr>
              <a:t> </a:t>
            </a:r>
            <a:r>
              <a:rPr lang="ru-RU" sz="1000" b="1">
                <a:solidFill>
                  <a:srgbClr val="0000FF"/>
                </a:solidFill>
              </a:rPr>
              <a:t>Реестры/регистры является важнейшим элементом создания муниципальных </a:t>
            </a:r>
            <a:r>
              <a:rPr lang="en-US" sz="1000" b="1">
                <a:solidFill>
                  <a:srgbClr val="0000FF"/>
                </a:solidFill>
              </a:rPr>
              <a:t>	</a:t>
            </a:r>
            <a:r>
              <a:rPr lang="ru-RU" sz="1000" b="1">
                <a:solidFill>
                  <a:srgbClr val="0000FF"/>
                </a:solidFill>
              </a:rPr>
              <a:t>информационных ресурсов ЖКХ (МИР ЖКХ);</a:t>
            </a:r>
          </a:p>
          <a:p>
            <a:pPr algn="just">
              <a:buFont typeface="Wingdings" pitchFamily="2" charset="2"/>
              <a:buBlip>
                <a:blip r:embed="rId3"/>
              </a:buBlip>
            </a:pPr>
            <a:r>
              <a:rPr lang="en-US" sz="1000" b="1">
                <a:solidFill>
                  <a:srgbClr val="0000FF"/>
                </a:solidFill>
              </a:rPr>
              <a:t> </a:t>
            </a:r>
            <a:r>
              <a:rPr lang="ru-RU" sz="1200" b="1" u="sng">
                <a:solidFill>
                  <a:srgbClr val="0000FF"/>
                </a:solidFill>
              </a:rPr>
              <a:t>АСКУЭ </a:t>
            </a:r>
            <a:r>
              <a:rPr lang="ru-RU" sz="1000" b="1">
                <a:solidFill>
                  <a:srgbClr val="0000FF"/>
                </a:solidFill>
              </a:rPr>
              <a:t> – комплекс автоматизации учета потребления энергоресурсов, обеспечивающий сбор, обработку и </a:t>
            </a:r>
            <a:r>
              <a:rPr lang="en-US" sz="1000" b="1">
                <a:solidFill>
                  <a:srgbClr val="0000FF"/>
                </a:solidFill>
              </a:rPr>
              <a:t>	</a:t>
            </a:r>
            <a:r>
              <a:rPr lang="ru-RU" sz="1000" b="1">
                <a:solidFill>
                  <a:srgbClr val="0000FF"/>
                </a:solidFill>
              </a:rPr>
              <a:t>хранение 	информации с приборов учета. Модуль АСКУЭ позволяет организовать управление </a:t>
            </a:r>
            <a:r>
              <a:rPr lang="en-US" sz="1000" b="1">
                <a:solidFill>
                  <a:srgbClr val="0000FF"/>
                </a:solidFill>
              </a:rPr>
              <a:t>	</a:t>
            </a:r>
            <a:r>
              <a:rPr lang="ru-RU" sz="1000" b="1">
                <a:solidFill>
                  <a:srgbClr val="0000FF"/>
                </a:solidFill>
              </a:rPr>
              <a:t>элементами </a:t>
            </a:r>
            <a:r>
              <a:rPr lang="en-US" sz="1000" b="1">
                <a:solidFill>
                  <a:srgbClr val="0000FF"/>
                </a:solidFill>
              </a:rPr>
              <a:t>	</a:t>
            </a:r>
            <a:r>
              <a:rPr lang="ru-RU" sz="1000" b="1">
                <a:solidFill>
                  <a:srgbClr val="0000FF"/>
                </a:solidFill>
              </a:rPr>
              <a:t>коммунальных сетей в целях регулирования потребления энергоресурсов и организации </a:t>
            </a:r>
            <a:r>
              <a:rPr lang="en-US" sz="1000" b="1">
                <a:solidFill>
                  <a:srgbClr val="0000FF"/>
                </a:solidFill>
              </a:rPr>
              <a:t>	</a:t>
            </a:r>
            <a:r>
              <a:rPr lang="ru-RU" sz="1000" b="1">
                <a:solidFill>
                  <a:srgbClr val="0000FF"/>
                </a:solidFill>
              </a:rPr>
              <a:t>диспетчерских служб;</a:t>
            </a:r>
          </a:p>
          <a:p>
            <a:pPr algn="just">
              <a:buFont typeface="Wingdings" pitchFamily="2" charset="2"/>
              <a:buBlip>
                <a:blip r:embed="rId3"/>
              </a:buBlip>
            </a:pPr>
            <a:r>
              <a:rPr lang="en-US" sz="1200" b="1">
                <a:solidFill>
                  <a:srgbClr val="0000FF"/>
                </a:solidFill>
              </a:rPr>
              <a:t> </a:t>
            </a:r>
            <a:r>
              <a:rPr lang="ru-RU" sz="1200" b="1" u="sng">
                <a:solidFill>
                  <a:srgbClr val="0000FF"/>
                </a:solidFill>
              </a:rPr>
              <a:t>Биллинг</a:t>
            </a:r>
            <a:r>
              <a:rPr lang="ru-RU" sz="1000" b="1">
                <a:solidFill>
                  <a:srgbClr val="0000FF"/>
                </a:solidFill>
              </a:rPr>
              <a:t> – модуль обеспечивает выполнение полного цикла операций по расчетам за жилищные и коммунальные </a:t>
            </a:r>
            <a:r>
              <a:rPr lang="en-US" sz="1000" b="1">
                <a:solidFill>
                  <a:srgbClr val="0000FF"/>
                </a:solidFill>
              </a:rPr>
              <a:t>	</a:t>
            </a:r>
            <a:r>
              <a:rPr lang="ru-RU" sz="1000" b="1">
                <a:solidFill>
                  <a:srgbClr val="0000FF"/>
                </a:solidFill>
              </a:rPr>
              <a:t>услуги, включая обработку данных о потреблении энергоресурсов, выставление счетов за услуги, контроль </a:t>
            </a:r>
            <a:r>
              <a:rPr lang="en-US" sz="1000" b="1">
                <a:solidFill>
                  <a:srgbClr val="0000FF"/>
                </a:solidFill>
              </a:rPr>
              <a:t>	</a:t>
            </a:r>
            <a:r>
              <a:rPr lang="ru-RU" sz="1000" b="1">
                <a:solidFill>
                  <a:srgbClr val="0000FF"/>
                </a:solidFill>
              </a:rPr>
              <a:t>поступления платежей, работу с дебиторами и др.;</a:t>
            </a:r>
          </a:p>
          <a:p>
            <a:pPr algn="just">
              <a:buFont typeface="Wingdings" pitchFamily="2" charset="2"/>
              <a:buBlip>
                <a:blip r:embed="rId3"/>
              </a:buBlip>
            </a:pPr>
            <a:r>
              <a:rPr lang="en-US" sz="1000" b="1">
                <a:solidFill>
                  <a:srgbClr val="0000FF"/>
                </a:solidFill>
              </a:rPr>
              <a:t> </a:t>
            </a:r>
            <a:r>
              <a:rPr lang="ru-RU" sz="1200" b="1" u="sng">
                <a:solidFill>
                  <a:srgbClr val="0000FF"/>
                </a:solidFill>
              </a:rPr>
              <a:t>Энергобаланс</a:t>
            </a:r>
            <a:r>
              <a:rPr lang="ru-RU" sz="1000" b="1">
                <a:solidFill>
                  <a:srgbClr val="0000FF"/>
                </a:solidFill>
              </a:rPr>
              <a:t> – модуль производит расчет энергетических балансов для управляющих и ресурсных компаний, </a:t>
            </a:r>
            <a:r>
              <a:rPr lang="en-US" sz="1000" b="1">
                <a:solidFill>
                  <a:srgbClr val="0000FF"/>
                </a:solidFill>
              </a:rPr>
              <a:t>	</a:t>
            </a:r>
            <a:r>
              <a:rPr lang="ru-RU" sz="1000" b="1">
                <a:solidFill>
                  <a:srgbClr val="0000FF"/>
                </a:solidFill>
              </a:rPr>
              <a:t>обеспечивает </a:t>
            </a:r>
            <a:r>
              <a:rPr lang="en-US" sz="1000" b="1">
                <a:solidFill>
                  <a:srgbClr val="0000FF"/>
                </a:solidFill>
              </a:rPr>
              <a:t>	</a:t>
            </a:r>
            <a:r>
              <a:rPr lang="ru-RU" sz="1000" b="1">
                <a:solidFill>
                  <a:srgbClr val="0000FF"/>
                </a:solidFill>
              </a:rPr>
              <a:t>контроль за несанкционированным использованием энергоресурсов и учет потерь на </a:t>
            </a:r>
            <a:r>
              <a:rPr lang="en-US" sz="1000" b="1">
                <a:solidFill>
                  <a:srgbClr val="0000FF"/>
                </a:solidFill>
              </a:rPr>
              <a:t>	</a:t>
            </a:r>
            <a:r>
              <a:rPr lang="ru-RU" sz="1000" b="1">
                <a:solidFill>
                  <a:srgbClr val="0000FF"/>
                </a:solidFill>
              </a:rPr>
              <a:t>различных участках коммунальных сетей;</a:t>
            </a:r>
          </a:p>
          <a:p>
            <a:pPr algn="just">
              <a:buFont typeface="Wingdings" pitchFamily="2" charset="2"/>
              <a:buBlip>
                <a:blip r:embed="rId3"/>
              </a:buBlip>
            </a:pPr>
            <a:r>
              <a:rPr lang="en-US" sz="1000" b="1">
                <a:solidFill>
                  <a:srgbClr val="0000FF"/>
                </a:solidFill>
              </a:rPr>
              <a:t> </a:t>
            </a:r>
            <a:r>
              <a:rPr lang="ru-RU" sz="1200" b="1" u="sng">
                <a:solidFill>
                  <a:srgbClr val="0000FF"/>
                </a:solidFill>
              </a:rPr>
              <a:t>АСУ ТП</a:t>
            </a:r>
            <a:r>
              <a:rPr lang="ru-RU" sz="1000" b="1">
                <a:solidFill>
                  <a:srgbClr val="0000FF"/>
                </a:solidFill>
              </a:rPr>
              <a:t> – интерфейсный модуль, обеспечивающий взаимодействие с системами </a:t>
            </a:r>
            <a:r>
              <a:rPr lang="en-US" sz="1000" b="1">
                <a:solidFill>
                  <a:srgbClr val="0000FF"/>
                </a:solidFill>
              </a:rPr>
              <a:t>SCADA</a:t>
            </a:r>
            <a:r>
              <a:rPr lang="ru-RU" sz="1000" b="1">
                <a:solidFill>
                  <a:srgbClr val="0000FF"/>
                </a:solidFill>
              </a:rPr>
              <a:t> / АСУ ТП ресурсных </a:t>
            </a:r>
            <a:r>
              <a:rPr lang="en-US" sz="1000" b="1">
                <a:solidFill>
                  <a:srgbClr val="0000FF"/>
                </a:solidFill>
              </a:rPr>
              <a:t>	</a:t>
            </a:r>
            <a:r>
              <a:rPr lang="ru-RU" sz="1000" b="1">
                <a:solidFill>
                  <a:srgbClr val="0000FF"/>
                </a:solidFill>
              </a:rPr>
              <a:t>компаний;</a:t>
            </a:r>
          </a:p>
          <a:p>
            <a:pPr algn="just">
              <a:buFont typeface="Wingdings" pitchFamily="2" charset="2"/>
              <a:buBlip>
                <a:blip r:embed="rId3"/>
              </a:buBlip>
            </a:pPr>
            <a:r>
              <a:rPr lang="en-US" sz="1000" b="1">
                <a:solidFill>
                  <a:srgbClr val="0000FF"/>
                </a:solidFill>
              </a:rPr>
              <a:t> </a:t>
            </a:r>
            <a:r>
              <a:rPr lang="ru-RU" sz="1200" b="1" u="sng">
                <a:solidFill>
                  <a:srgbClr val="0000FF"/>
                </a:solidFill>
              </a:rPr>
              <a:t>Регистрация граждан</a:t>
            </a:r>
            <a:r>
              <a:rPr lang="ru-RU" sz="1000" b="1">
                <a:solidFill>
                  <a:srgbClr val="0000FF"/>
                </a:solidFill>
              </a:rPr>
              <a:t> – модуль регистрации граждан, постоянно или временно проживающих на территории 	муниципального образования;</a:t>
            </a:r>
          </a:p>
          <a:p>
            <a:pPr algn="just">
              <a:buFont typeface="Wingdings" pitchFamily="2" charset="2"/>
              <a:buBlip>
                <a:blip r:embed="rId3"/>
              </a:buBlip>
            </a:pPr>
            <a:r>
              <a:rPr lang="en-US" sz="1000" b="1">
                <a:solidFill>
                  <a:srgbClr val="0000FF"/>
                </a:solidFill>
              </a:rPr>
              <a:t> </a:t>
            </a:r>
            <a:r>
              <a:rPr lang="ru-RU" sz="1200" b="1" u="sng">
                <a:solidFill>
                  <a:srgbClr val="0000FF"/>
                </a:solidFill>
              </a:rPr>
              <a:t>Работа с потребителями</a:t>
            </a:r>
            <a:r>
              <a:rPr lang="ru-RU" sz="1000" b="1">
                <a:solidFill>
                  <a:srgbClr val="0000FF"/>
                </a:solidFill>
              </a:rPr>
              <a:t> –</a:t>
            </a:r>
            <a:r>
              <a:rPr lang="en-US" sz="1000" b="1">
                <a:solidFill>
                  <a:srgbClr val="0000FF"/>
                </a:solidFill>
              </a:rPr>
              <a:t> </a:t>
            </a:r>
            <a:r>
              <a:rPr lang="ru-RU" sz="1000" b="1">
                <a:solidFill>
                  <a:srgbClr val="0000FF"/>
                </a:solidFill>
              </a:rPr>
              <a:t>модуль работы с потребителями выполняет функции информационно-справочного 	обслуживания, регистрации и обработки заявлений потребителей жилищных и коммунальных услуг;</a:t>
            </a:r>
          </a:p>
          <a:p>
            <a:pPr algn="just">
              <a:buFont typeface="Wingdings" pitchFamily="2" charset="2"/>
              <a:buBlip>
                <a:blip r:embed="rId3"/>
              </a:buBlip>
            </a:pPr>
            <a:r>
              <a:rPr lang="en-US" sz="1000" b="1">
                <a:solidFill>
                  <a:srgbClr val="0000FF"/>
                </a:solidFill>
              </a:rPr>
              <a:t> </a:t>
            </a:r>
            <a:r>
              <a:rPr lang="ru-RU" sz="1200" b="1" u="sng">
                <a:solidFill>
                  <a:srgbClr val="0000FF"/>
                </a:solidFill>
              </a:rPr>
              <a:t>Аналитика</a:t>
            </a:r>
            <a:r>
              <a:rPr lang="ru-RU" sz="1000" b="1">
                <a:solidFill>
                  <a:srgbClr val="0000FF"/>
                </a:solidFill>
              </a:rPr>
              <a:t> –</a:t>
            </a:r>
            <a:r>
              <a:rPr lang="en-US" sz="1000" b="1">
                <a:solidFill>
                  <a:srgbClr val="0000FF"/>
                </a:solidFill>
              </a:rPr>
              <a:t> </a:t>
            </a:r>
            <a:r>
              <a:rPr lang="ru-RU" sz="1000" b="1">
                <a:solidFill>
                  <a:srgbClr val="0000FF"/>
                </a:solidFill>
              </a:rPr>
              <a:t>модуль аналитики позволяет провести многомерный анализ данных, связанных с населением, </a:t>
            </a:r>
            <a:r>
              <a:rPr lang="en-US" sz="1000" b="1">
                <a:solidFill>
                  <a:srgbClr val="0000FF"/>
                </a:solidFill>
              </a:rPr>
              <a:t>	</a:t>
            </a:r>
            <a:r>
              <a:rPr lang="ru-RU" sz="1000" b="1">
                <a:solidFill>
                  <a:srgbClr val="0000FF"/>
                </a:solidFill>
              </a:rPr>
              <a:t>жилым 	фондом и потреблением энергоресурсов, и представление данных в удобном графическом виде для </a:t>
            </a:r>
            <a:r>
              <a:rPr lang="en-US" sz="1000" b="1">
                <a:solidFill>
                  <a:srgbClr val="0000FF"/>
                </a:solidFill>
              </a:rPr>
              <a:t>	</a:t>
            </a:r>
            <a:r>
              <a:rPr lang="ru-RU" sz="1000" b="1">
                <a:solidFill>
                  <a:srgbClr val="0000FF"/>
                </a:solidFill>
              </a:rPr>
              <a:t>статистических и аналитических отчетов;  </a:t>
            </a:r>
          </a:p>
          <a:p>
            <a:pPr algn="just">
              <a:buFont typeface="Wingdings" pitchFamily="2" charset="2"/>
              <a:buBlip>
                <a:blip r:embed="rId3"/>
              </a:buBlip>
            </a:pPr>
            <a:r>
              <a:rPr lang="en-US" sz="1000" b="1">
                <a:solidFill>
                  <a:srgbClr val="0000FF"/>
                </a:solidFill>
              </a:rPr>
              <a:t> </a:t>
            </a:r>
            <a:r>
              <a:rPr lang="ru-RU" sz="1200" b="1" u="sng">
                <a:solidFill>
                  <a:srgbClr val="0000FF"/>
                </a:solidFill>
              </a:rPr>
              <a:t>Портал</a:t>
            </a:r>
            <a:r>
              <a:rPr lang="ru-RU" sz="1000" b="1">
                <a:solidFill>
                  <a:srgbClr val="0000FF"/>
                </a:solidFill>
              </a:rPr>
              <a:t> – информационный портал, обеспечивающий потребителям в «личном кабинете» доступ к нормативно-</a:t>
            </a:r>
            <a:r>
              <a:rPr lang="en-US" sz="1000" b="1">
                <a:solidFill>
                  <a:srgbClr val="0000FF"/>
                </a:solidFill>
              </a:rPr>
              <a:t>	</a:t>
            </a:r>
            <a:r>
              <a:rPr lang="ru-RU" sz="1000" b="1">
                <a:solidFill>
                  <a:srgbClr val="0000FF"/>
                </a:solidFill>
              </a:rPr>
              <a:t>справочной и расчетной информации, статистике потребления энергоресурсов, получение счетов-квитанций, </a:t>
            </a:r>
            <a:r>
              <a:rPr lang="en-US" sz="1000" b="1">
                <a:solidFill>
                  <a:srgbClr val="0000FF"/>
                </a:solidFill>
              </a:rPr>
              <a:t>	</a:t>
            </a:r>
            <a:r>
              <a:rPr lang="ru-RU" sz="1000" b="1">
                <a:solidFill>
                  <a:srgbClr val="0000FF"/>
                </a:solidFill>
              </a:rPr>
              <a:t>экспертных рекомендаций по энергосбережению, подачу запросов, жалоб и претензий, других </a:t>
            </a:r>
            <a:r>
              <a:rPr lang="en-US" sz="1000" b="1">
                <a:solidFill>
                  <a:srgbClr val="0000FF"/>
                </a:solidFill>
              </a:rPr>
              <a:t>	</a:t>
            </a:r>
            <a:r>
              <a:rPr lang="ru-RU" sz="1000" b="1">
                <a:solidFill>
                  <a:srgbClr val="0000FF"/>
                </a:solidFill>
              </a:rPr>
              <a:t>информационных сервисов, связанных с ЖКХ;</a:t>
            </a:r>
            <a:endParaRPr lang="en-US" sz="1000" b="1">
              <a:solidFill>
                <a:srgbClr val="0000FF"/>
              </a:solidFill>
            </a:endParaRPr>
          </a:p>
          <a:p>
            <a:pPr algn="just">
              <a:buFont typeface="Wingdings" pitchFamily="2" charset="2"/>
              <a:buBlip>
                <a:blip r:embed="rId3"/>
              </a:buBlip>
            </a:pPr>
            <a:r>
              <a:rPr lang="en-US" sz="1000" b="1">
                <a:solidFill>
                  <a:srgbClr val="0000FF"/>
                </a:solidFill>
              </a:rPr>
              <a:t> </a:t>
            </a:r>
            <a:r>
              <a:rPr lang="ru-RU" sz="1200" b="1" u="sng">
                <a:solidFill>
                  <a:srgbClr val="0000FF"/>
                </a:solidFill>
              </a:rPr>
              <a:t>Приложения</a:t>
            </a:r>
            <a:r>
              <a:rPr lang="ru-RU" sz="1000" b="1">
                <a:solidFill>
                  <a:srgbClr val="0000FF"/>
                </a:solidFill>
              </a:rPr>
              <a:t> –</a:t>
            </a:r>
            <a:r>
              <a:rPr lang="en-US" sz="1000" b="1">
                <a:solidFill>
                  <a:srgbClr val="0000FF"/>
                </a:solidFill>
              </a:rPr>
              <a:t> </a:t>
            </a:r>
            <a:r>
              <a:rPr lang="ru-RU" sz="1000" b="1">
                <a:solidFill>
                  <a:srgbClr val="0000FF"/>
                </a:solidFill>
              </a:rPr>
              <a:t>набор приложений, позволяющий совместно с модулями АСКУЭ</a:t>
            </a:r>
            <a:r>
              <a:rPr lang="en-US" sz="1000" b="1">
                <a:solidFill>
                  <a:srgbClr val="0000FF"/>
                </a:solidFill>
              </a:rPr>
              <a:t> </a:t>
            </a:r>
            <a:r>
              <a:rPr lang="ru-RU" sz="1000" b="1">
                <a:solidFill>
                  <a:srgbClr val="0000FF"/>
                </a:solidFill>
              </a:rPr>
              <a:t> и Биллинг реализовать ряд </a:t>
            </a:r>
            <a:r>
              <a:rPr lang="en-US" sz="1000" b="1">
                <a:solidFill>
                  <a:srgbClr val="0000FF"/>
                </a:solidFill>
              </a:rPr>
              <a:t>	</a:t>
            </a:r>
            <a:r>
              <a:rPr lang="ru-RU" sz="1000" b="1">
                <a:solidFill>
                  <a:srgbClr val="0000FF"/>
                </a:solidFill>
              </a:rPr>
              <a:t>услуг по 	обеспечению комфортного и безопасного проживания (система контроля задымления, протечки, </a:t>
            </a:r>
            <a:r>
              <a:rPr lang="en-US" sz="1000" b="1">
                <a:solidFill>
                  <a:srgbClr val="0000FF"/>
                </a:solidFill>
              </a:rPr>
              <a:t>	</a:t>
            </a:r>
            <a:r>
              <a:rPr lang="ru-RU" sz="1000" b="1">
                <a:solidFill>
                  <a:srgbClr val="0000FF"/>
                </a:solidFill>
              </a:rPr>
              <a:t>несанкционированного доступа и т.п.).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Группа компаний СТАРТ</a:t>
            </a:r>
          </a:p>
        </p:txBody>
      </p:sp>
      <p:sp>
        <p:nvSpPr>
          <p:cNvPr id="19458" name="Дата 3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42BA5DA8-9328-4107-AEE2-65E285253513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19459" name="Номер слайда 5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10E8F9A-DC1F-40C5-97B7-482B93139B69}" type="slidenum">
              <a:rPr lang="ru-RU" sz="1200">
                <a:solidFill>
                  <a:srgbClr val="006600"/>
                </a:solidFill>
              </a:rPr>
              <a:pPr algn="r"/>
              <a:t>3</a:t>
            </a:fld>
            <a:endParaRPr lang="ru-RU" sz="1200">
              <a:solidFill>
                <a:srgbClr val="006600"/>
              </a:solidFill>
            </a:endParaRPr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576262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Теория </a:t>
            </a:r>
            <a:r>
              <a:rPr lang="en-US" smtClean="0"/>
              <a:t>Smart City</a:t>
            </a:r>
            <a:endParaRPr lang="ru-RU" smtClean="0"/>
          </a:p>
        </p:txBody>
      </p:sp>
      <p:sp>
        <p:nvSpPr>
          <p:cNvPr id="235528" name="Rectangle 8"/>
          <p:cNvSpPr>
            <a:spLocks noChangeArrowheads="1"/>
          </p:cNvSpPr>
          <p:nvPr/>
        </p:nvSpPr>
        <p:spPr bwMode="auto">
          <a:xfrm>
            <a:off x="377825" y="1041400"/>
            <a:ext cx="8450263" cy="5478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“Investments in human and social capital and traditional and modern ICT infrastructures fuel sustainable economic development and a high quality of life, with a wise management of natural resources, through participatory action and engagement”</a:t>
            </a:r>
            <a:endParaRPr lang="ru-RU" sz="16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Andrea </a:t>
            </a:r>
            <a:r>
              <a:rPr lang="en-US" sz="16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Caragliu</a:t>
            </a:r>
            <a:r>
              <a:rPr lang="ru-RU" sz="16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2009</a:t>
            </a:r>
          </a:p>
          <a:p>
            <a:pPr algn="just">
              <a:defRPr/>
            </a:pPr>
            <a:endParaRPr lang="ru-RU" sz="1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defRPr/>
            </a:pPr>
            <a:r>
              <a:rPr lang="ru-RU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Город </a:t>
            </a:r>
            <a:r>
              <a:rPr lang="ru-RU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может быть определен как «умный», когда </a:t>
            </a:r>
            <a:r>
              <a:rPr lang="ru-RU" sz="16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инвестиции</a:t>
            </a:r>
            <a:r>
              <a:rPr lang="ru-RU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в человеческий и социальный </a:t>
            </a:r>
            <a:r>
              <a:rPr lang="ru-RU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капитал*</a:t>
            </a:r>
            <a:r>
              <a:rPr lang="ru-RU" sz="16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ru-RU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</a:t>
            </a:r>
            <a:r>
              <a:rPr lang="ru-RU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коммуникационную инфраструктуру (традиционную </a:t>
            </a:r>
            <a:r>
              <a:rPr lang="ru-RU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(транспорт) и </a:t>
            </a:r>
            <a:r>
              <a:rPr lang="ru-RU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современную (ИКТ)) </a:t>
            </a:r>
            <a:r>
              <a:rPr lang="ru-RU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обеспечивают </a:t>
            </a:r>
            <a:r>
              <a:rPr lang="ru-RU" sz="16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устойчивое экономическое развитие </a:t>
            </a:r>
            <a:r>
              <a:rPr lang="ru-RU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</a:t>
            </a:r>
            <a:r>
              <a:rPr lang="ru-RU" sz="16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высокое качество жизни</a:t>
            </a:r>
            <a:r>
              <a:rPr lang="ru-RU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разумное управление природными ресурсами, с помощью совместного управления</a:t>
            </a:r>
            <a:r>
              <a:rPr lang="ru-RU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algn="just">
              <a:defRPr/>
            </a:pPr>
            <a:endParaRPr lang="en-US" sz="1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ru-RU" sz="1200" b="1" dirty="0"/>
              <a:t>	</a:t>
            </a:r>
            <a:r>
              <a:rPr lang="en-US" sz="1200" b="1" dirty="0"/>
              <a:t>The development of a standard on </a:t>
            </a:r>
            <a:r>
              <a:rPr lang="en-US" sz="1200" b="1" dirty="0">
                <a:hlinkClick r:id="rId3"/>
              </a:rPr>
              <a:t>Smart city terminology (PAS 180)</a:t>
            </a:r>
            <a:endParaRPr lang="en-US" sz="1200" b="1" dirty="0"/>
          </a:p>
          <a:p>
            <a:pPr>
              <a:defRPr/>
            </a:pPr>
            <a:r>
              <a:rPr lang="ru-RU" sz="1200" b="1" dirty="0"/>
              <a:t>	</a:t>
            </a:r>
            <a:r>
              <a:rPr lang="en-US" sz="1200" b="1" dirty="0"/>
              <a:t>The development of a </a:t>
            </a:r>
            <a:r>
              <a:rPr lang="en-US" sz="1200" b="1" dirty="0">
                <a:hlinkClick r:id="rId4"/>
              </a:rPr>
              <a:t>Smart city framework standard (PAS 181)</a:t>
            </a:r>
            <a:endParaRPr lang="en-US" sz="1200" b="1" dirty="0"/>
          </a:p>
          <a:p>
            <a:pPr>
              <a:defRPr/>
            </a:pPr>
            <a:r>
              <a:rPr lang="ru-RU" sz="1200" b="1" dirty="0"/>
              <a:t>	</a:t>
            </a:r>
            <a:r>
              <a:rPr lang="en-US" sz="1200" b="1" dirty="0"/>
              <a:t>The development of a </a:t>
            </a:r>
            <a:r>
              <a:rPr lang="en-US" sz="1200" b="1" dirty="0">
                <a:hlinkClick r:id="rId5"/>
              </a:rPr>
              <a:t>Data concept model for smart cities (PAS 182)</a:t>
            </a:r>
            <a:endParaRPr lang="en-US" sz="1200" b="1" dirty="0"/>
          </a:p>
          <a:p>
            <a:pPr>
              <a:defRPr/>
            </a:pPr>
            <a:r>
              <a:rPr lang="ru-RU" sz="1200" b="1" dirty="0"/>
              <a:t>	</a:t>
            </a:r>
            <a:r>
              <a:rPr lang="en-US" sz="1200" b="1" dirty="0"/>
              <a:t>A </a:t>
            </a:r>
            <a:r>
              <a:rPr lang="en-US" sz="1200" b="1" dirty="0">
                <a:hlinkClick r:id="rId6"/>
              </a:rPr>
              <a:t>Smart city overview document (PD 8100)</a:t>
            </a:r>
            <a:endParaRPr lang="en-US" sz="1200" b="1" dirty="0"/>
          </a:p>
          <a:p>
            <a:pPr>
              <a:defRPr/>
            </a:pPr>
            <a:r>
              <a:rPr lang="ru-RU" sz="1200" b="1" dirty="0"/>
              <a:t>	</a:t>
            </a:r>
            <a:r>
              <a:rPr lang="en-US" sz="1200" b="1" dirty="0"/>
              <a:t>A </a:t>
            </a:r>
            <a:r>
              <a:rPr lang="en-US" sz="1200" b="1" dirty="0">
                <a:hlinkClick r:id="rId7"/>
              </a:rPr>
              <a:t>Smart city planning guidelines document  (PD 8101)</a:t>
            </a:r>
            <a:endParaRPr lang="en-US" sz="1200" b="1" dirty="0"/>
          </a:p>
          <a:p>
            <a:pPr algn="just">
              <a:defRPr/>
            </a:pPr>
            <a:endParaRPr lang="ru-RU" sz="1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defRPr/>
            </a:pPr>
            <a:endParaRPr lang="en-US" sz="1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defRPr/>
            </a:pPr>
            <a:r>
              <a:rPr lang="ru-RU" sz="1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*</a:t>
            </a:r>
            <a:r>
              <a:rPr lang="ru-RU" sz="11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</a:t>
            </a:r>
            <a:r>
              <a:rPr lang="ru-RU" sz="1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Социальный капитал — концепция в социологии, экономике и политологии, обозначающая социальные связи в обществе. Наряду с физическим (например, токарный станок) и человеческим капиталом (образование, здоровье), социальный капитал увеличивает как индивидуальную, так и коллективную производительность. Термин "капитал" употребляется, поскольку социальные сети (их сила и форма) являются медленно меняющимися характеристиками общества, которые могут сохраняться и накапливаться сквозь века. Таким образом, социальный капитал можно рассматривать как один из показателей культурности общества. </a:t>
            </a:r>
            <a:endParaRPr lang="ru-RU" sz="11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1015999">
            <a:off x="6584950" y="3702050"/>
            <a:ext cx="2740025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sx="102000" sy="102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13C60D4-6717-443C-A59D-98DC6C2AB87D}" type="datetime1">
              <a:rPr lang="ru-RU" smtClean="0"/>
              <a:pPr/>
              <a:t>27.10.2015</a:t>
            </a:fld>
            <a:endParaRPr lang="ru-RU" smtClean="0"/>
          </a:p>
        </p:txBody>
      </p:sp>
      <p:sp>
        <p:nvSpPr>
          <p:cNvPr id="76802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ЗАО "Группа компаний СТАРТ"</a:t>
            </a:r>
          </a:p>
        </p:txBody>
      </p:sp>
      <p:sp>
        <p:nvSpPr>
          <p:cNvPr id="7680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7EB2FBE-4894-48ED-B637-CF42D6E8944D}" type="slidenum">
              <a:rPr lang="ru-RU" smtClean="0"/>
              <a:pPr/>
              <a:t>30</a:t>
            </a:fld>
            <a:endParaRPr lang="ru-RU" smtClean="0"/>
          </a:p>
        </p:txBody>
      </p:sp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9713" y="0"/>
            <a:ext cx="8904287" cy="841375"/>
          </a:xfrm>
          <a:noFill/>
        </p:spPr>
        <p:txBody>
          <a:bodyPr/>
          <a:lstStyle/>
          <a:p>
            <a:pPr>
              <a:defRPr/>
            </a:pPr>
            <a:r>
              <a:rPr lang="ru-RU" sz="1800" smtClean="0"/>
              <a:t>Для реализации проектов информатизации ЖКХ предлагаются комплексные сертифицированные программные и технические средства – платформа «Старт Коммунальные системы (Старт КС)»</a:t>
            </a:r>
          </a:p>
        </p:txBody>
      </p:sp>
      <p:sp>
        <p:nvSpPr>
          <p:cNvPr id="76805" name="Дата 3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0A39FCC6-843A-4549-8DE8-56147A018DF5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76806" name="Номер слайда 5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ED91C68-207A-4F5B-A68F-3BDA3742A68E}" type="slidenum">
              <a:rPr lang="ru-RU" sz="1200">
                <a:solidFill>
                  <a:srgbClr val="006600"/>
                </a:solidFill>
              </a:rPr>
              <a:pPr algn="r"/>
              <a:t>30</a:t>
            </a:fld>
            <a:endParaRPr lang="ru-RU" sz="1200">
              <a:solidFill>
                <a:srgbClr val="006600"/>
              </a:solidFill>
            </a:endParaRPr>
          </a:p>
        </p:txBody>
      </p:sp>
      <p:pic>
        <p:nvPicPr>
          <p:cNvPr id="76807" name="Изображение 5" descr="Сертификат Старт КС_2012 в области связи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65498">
            <a:off x="222250" y="1358900"/>
            <a:ext cx="3122613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8" name="Picture 2" descr="C:\Documents and Settings\kseniya\Мои документы\Сертификат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29558">
            <a:off x="1873250" y="1166813"/>
            <a:ext cx="3251200" cy="459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85400">
            <a:off x="4187825" y="1165225"/>
            <a:ext cx="3265488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0" name="Изображение 4" descr="Сертинфо_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04039">
            <a:off x="6245225" y="1347788"/>
            <a:ext cx="28987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39809218-7DCB-4C1B-8456-74E5B759170F}" type="datetime1">
              <a:rPr lang="ru-RU" smtClean="0"/>
              <a:pPr/>
              <a:t>27.10.2015</a:t>
            </a:fld>
            <a:endParaRPr lang="ru-RU" smtClean="0"/>
          </a:p>
        </p:txBody>
      </p:sp>
      <p:sp>
        <p:nvSpPr>
          <p:cNvPr id="78850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ЗАО "Группа компаний СТАРТ"</a:t>
            </a:r>
          </a:p>
        </p:txBody>
      </p:sp>
      <p:sp>
        <p:nvSpPr>
          <p:cNvPr id="7885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81CCD90-3661-44CD-9441-23D93DBDAE53}" type="slidenum">
              <a:rPr lang="ru-RU" smtClean="0"/>
              <a:pPr/>
              <a:t>31</a:t>
            </a:fld>
            <a:endParaRPr lang="ru-RU" smtClean="0"/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39713" y="0"/>
            <a:ext cx="8904287" cy="841375"/>
          </a:xfrm>
          <a:noFill/>
        </p:spPr>
        <p:txBody>
          <a:bodyPr/>
          <a:lstStyle/>
          <a:p>
            <a:pPr>
              <a:defRPr/>
            </a:pPr>
            <a:r>
              <a:rPr lang="ru-RU" sz="2000" smtClean="0"/>
              <a:t>Права собственности на решения, используемые в комплексе «Старт КС» защищены патентами и свидетельствами</a:t>
            </a:r>
          </a:p>
        </p:txBody>
      </p:sp>
      <p:sp>
        <p:nvSpPr>
          <p:cNvPr id="78853" name="Дата 3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93E73A90-16CC-4215-9636-5B8C4C088C76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78854" name="Номер слайда 5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9780F94B-6E3E-4DE2-B658-12C294AF69F4}" type="slidenum">
              <a:rPr lang="ru-RU" sz="1200">
                <a:solidFill>
                  <a:srgbClr val="006600"/>
                </a:solidFill>
              </a:rPr>
              <a:pPr algn="r"/>
              <a:t>31</a:t>
            </a:fld>
            <a:endParaRPr lang="ru-RU" sz="1200">
              <a:solidFill>
                <a:srgbClr val="006600"/>
              </a:solidFill>
            </a:endParaRPr>
          </a:p>
        </p:txBody>
      </p:sp>
      <p:grpSp>
        <p:nvGrpSpPr>
          <p:cNvPr id="78855" name="Group 5"/>
          <p:cNvGrpSpPr>
            <a:grpSpLocks/>
          </p:cNvGrpSpPr>
          <p:nvPr/>
        </p:nvGrpSpPr>
        <p:grpSpPr bwMode="auto">
          <a:xfrm>
            <a:off x="682625" y="1033463"/>
            <a:ext cx="7959725" cy="5276850"/>
            <a:chOff x="180" y="603"/>
            <a:chExt cx="5264" cy="3516"/>
          </a:xfrm>
        </p:grpSpPr>
        <p:pic>
          <p:nvPicPr>
            <p:cNvPr id="78856" name="Picture 6"/>
            <p:cNvPicPr>
              <a:picLocks noChangeAspect="1" noChangeArrowheads="1"/>
            </p:cNvPicPr>
            <p:nvPr/>
          </p:nvPicPr>
          <p:blipFill>
            <a:blip r:embed="rId3"/>
            <a:srcRect r="5504" b="2872"/>
            <a:stretch>
              <a:fillRect/>
            </a:stretch>
          </p:blipFill>
          <p:spPr bwMode="auto">
            <a:xfrm>
              <a:off x="180" y="603"/>
              <a:ext cx="1434" cy="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57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27" y="624"/>
              <a:ext cx="1413" cy="2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58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48" y="618"/>
              <a:ext cx="1496" cy="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59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34" y="2007"/>
              <a:ext cx="1446" cy="2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60" name="Picture 1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814" y="2075"/>
              <a:ext cx="1458" cy="2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06450" y="3243263"/>
            <a:ext cx="7772400" cy="19431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i="1" smtClean="0"/>
              <a:t>ЗАО «Группа компаний СТАРТ»</a:t>
            </a:r>
            <a:endParaRPr lang="ru-RU" i="1" smtClean="0"/>
          </a:p>
        </p:txBody>
      </p:sp>
      <p:sp>
        <p:nvSpPr>
          <p:cNvPr id="80898" name="Rectangle 9"/>
          <p:cNvSpPr>
            <a:spLocks noChangeArrowheads="1"/>
          </p:cNvSpPr>
          <p:nvPr/>
        </p:nvSpPr>
        <p:spPr bwMode="auto">
          <a:xfrm>
            <a:off x="2538413" y="4805363"/>
            <a:ext cx="4640262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1600" b="1"/>
              <a:t>121170, Россия, г. Москва,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1600" b="1"/>
              <a:t>Кутузовский пр., д.45,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1600" b="1"/>
              <a:t>Тел./факс +7 (495) 989-57-51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600" b="1"/>
              <a:t>E-mail: </a:t>
            </a:r>
            <a:r>
              <a:rPr lang="en-US" sz="1600" b="1">
                <a:hlinkClick r:id="rId3"/>
              </a:rPr>
              <a:t>info@gk-start.ru</a:t>
            </a:r>
            <a:endParaRPr lang="en-US" sz="1600" b="1"/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600" b="1"/>
              <a:t>Web: </a:t>
            </a:r>
            <a:r>
              <a:rPr lang="en-US" sz="1600" b="1">
                <a:hlinkClick r:id="rId4"/>
              </a:rPr>
              <a:t>http://www.gk</a:t>
            </a:r>
            <a:r>
              <a:rPr lang="ru-RU" sz="1600" b="1">
                <a:hlinkClick r:id="rId4"/>
              </a:rPr>
              <a:t>-</a:t>
            </a:r>
            <a:r>
              <a:rPr lang="en-US" sz="1600" b="1">
                <a:hlinkClick r:id="rId4"/>
              </a:rPr>
              <a:t>start.ru</a:t>
            </a:r>
            <a:endParaRPr lang="en-US" sz="1600" b="1"/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endParaRPr lang="ru-RU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Группа компаний СТАРТ</a:t>
            </a:r>
          </a:p>
        </p:txBody>
      </p:sp>
      <p:sp>
        <p:nvSpPr>
          <p:cNvPr id="21506" name="Дата 3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DC8C9388-2393-4824-B55B-CBBC4D6B476C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21507" name="Номер слайда 5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D2A8818-0CBB-445C-B5AD-DEB46FDCC166}" type="slidenum">
              <a:rPr lang="ru-RU" sz="1200">
                <a:solidFill>
                  <a:srgbClr val="006600"/>
                </a:solidFill>
              </a:rPr>
              <a:pPr algn="r"/>
              <a:t>4</a:t>
            </a:fld>
            <a:endParaRPr lang="ru-RU" sz="1200">
              <a:solidFill>
                <a:srgbClr val="006600"/>
              </a:solidFill>
            </a:endParaRPr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576262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Компоненты </a:t>
            </a:r>
            <a:r>
              <a:rPr lang="en-US" dirty="0" smtClean="0"/>
              <a:t>Smart City</a:t>
            </a:r>
            <a:endParaRPr lang="ru-RU" dirty="0" smtClean="0"/>
          </a:p>
        </p:txBody>
      </p:sp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3"/>
          <a:srcRect l="17502" t="38182" r="17535" b="15623"/>
          <a:stretch>
            <a:fillRect/>
          </a:stretch>
        </p:blipFill>
        <p:spPr bwMode="auto">
          <a:xfrm>
            <a:off x="593725" y="1325563"/>
            <a:ext cx="7589838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Прямоугольник 6"/>
          <p:cNvSpPr>
            <a:spLocks noChangeArrowheads="1"/>
          </p:cNvSpPr>
          <p:nvPr/>
        </p:nvSpPr>
        <p:spPr bwMode="auto">
          <a:xfrm>
            <a:off x="4373563" y="5727700"/>
            <a:ext cx="457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/>
              <a:t>Smart city framework standard (PAS 181)</a:t>
            </a:r>
            <a:endParaRPr lang="ru-RU" sz="1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Группа компаний СТАРТ</a:t>
            </a:r>
          </a:p>
        </p:txBody>
      </p:sp>
      <p:pic>
        <p:nvPicPr>
          <p:cNvPr id="2355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9175" y="1012825"/>
            <a:ext cx="4541838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Дата 3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DE6A5221-154F-48CD-A97B-B81B64410023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23556" name="Номер слайда 5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E570B56-F91F-4E2A-B234-8257556BF3D5}" type="slidenum">
              <a:rPr lang="ru-RU" sz="1200">
                <a:solidFill>
                  <a:srgbClr val="006600"/>
                </a:solidFill>
              </a:rPr>
              <a:pPr algn="r"/>
              <a:t>5</a:t>
            </a:fld>
            <a:endParaRPr lang="ru-RU" sz="1200">
              <a:solidFill>
                <a:srgbClr val="006600"/>
              </a:solidFill>
            </a:endParaRPr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14313" y="188913"/>
            <a:ext cx="8526462" cy="576262"/>
          </a:xfrm>
          <a:noFill/>
        </p:spPr>
        <p:txBody>
          <a:bodyPr/>
          <a:lstStyle/>
          <a:p>
            <a:pPr algn="l">
              <a:defRPr/>
            </a:pPr>
            <a:r>
              <a:rPr lang="ru-RU" sz="2000" dirty="0" smtClean="0"/>
              <a:t>Интеллектуальные устройства становятся «ширпотребом»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2955925"/>
            <a:ext cx="12192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8188" y="5235575"/>
            <a:ext cx="5487987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41963" y="1308100"/>
            <a:ext cx="3460750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5"/>
          <p:cNvPicPr>
            <a:picLocks noChangeAspect="1" noChangeArrowheads="1"/>
          </p:cNvPicPr>
          <p:nvPr/>
        </p:nvPicPr>
        <p:blipFill>
          <a:blip r:embed="rId7"/>
          <a:srcRect r="21536"/>
          <a:stretch>
            <a:fillRect/>
          </a:stretch>
        </p:blipFill>
        <p:spPr bwMode="auto">
          <a:xfrm>
            <a:off x="2249488" y="3708400"/>
            <a:ext cx="24066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24463" y="4098925"/>
            <a:ext cx="1006475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Группа компаний СТАРТ</a:t>
            </a:r>
          </a:p>
        </p:txBody>
      </p:sp>
      <p:sp>
        <p:nvSpPr>
          <p:cNvPr id="25602" name="Дата 3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18F1B368-F5B3-442B-9CE0-DF9BD10ED7D0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25603" name="Номер слайда 5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36C5496-FC64-4CF4-9102-59158120F500}" type="slidenum">
              <a:rPr lang="ru-RU" sz="1200">
                <a:solidFill>
                  <a:srgbClr val="006600"/>
                </a:solidFill>
              </a:rPr>
              <a:pPr algn="r"/>
              <a:t>6</a:t>
            </a:fld>
            <a:endParaRPr lang="ru-RU" sz="1200">
              <a:solidFill>
                <a:srgbClr val="006600"/>
              </a:solidFill>
            </a:endParaRPr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214313" y="188913"/>
            <a:ext cx="85264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ru-RU"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Умные счетчики, умные дома …</a:t>
            </a:r>
          </a:p>
        </p:txBody>
      </p:sp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1238"/>
            <a:ext cx="5988050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2913" y="3794125"/>
            <a:ext cx="46783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Группа компаний СТАРТ</a:t>
            </a:r>
          </a:p>
        </p:txBody>
      </p:sp>
      <p:sp>
        <p:nvSpPr>
          <p:cNvPr id="29698" name="Дата 3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84E9F23-87AD-4A43-8BD0-8E2D7E4EA04A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29699" name="Номер слайда 5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EE9BB8C9-6EA2-4745-B607-BF3CE8D4E847}" type="slidenum">
              <a:rPr lang="ru-RU" sz="1200">
                <a:solidFill>
                  <a:srgbClr val="006600"/>
                </a:solidFill>
              </a:rPr>
              <a:pPr algn="r"/>
              <a:t>7</a:t>
            </a:fld>
            <a:endParaRPr lang="ru-RU" sz="1200">
              <a:solidFill>
                <a:srgbClr val="006600"/>
              </a:solidFill>
            </a:endParaRPr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68313" y="188913"/>
            <a:ext cx="74422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</a:t>
            </a:r>
            <a:r>
              <a:rPr lang="ru-RU"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  <a:r>
              <a:rPr lang="en-US"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–200</a:t>
            </a:r>
            <a:r>
              <a:rPr lang="ru-RU"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 гг – «рождение» Интернета вещей</a:t>
            </a:r>
          </a:p>
        </p:txBody>
      </p:sp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5" y="1422400"/>
            <a:ext cx="762635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 Box 9"/>
          <p:cNvSpPr txBox="1">
            <a:spLocks noChangeArrowheads="1"/>
          </p:cNvSpPr>
          <p:nvPr/>
        </p:nvSpPr>
        <p:spPr bwMode="auto">
          <a:xfrm>
            <a:off x="503238" y="1557338"/>
            <a:ext cx="14192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>
                <a:latin typeface="Tahoma" pitchFamily="34" charset="0"/>
              </a:rPr>
              <a:t>Жителей Земли</a:t>
            </a:r>
          </a:p>
        </p:txBody>
      </p:sp>
      <p:sp>
        <p:nvSpPr>
          <p:cNvPr id="29703" name="Text Box 10"/>
          <p:cNvSpPr txBox="1">
            <a:spLocks noChangeArrowheads="1"/>
          </p:cNvSpPr>
          <p:nvPr/>
        </p:nvSpPr>
        <p:spPr bwMode="auto">
          <a:xfrm>
            <a:off x="503238" y="2065338"/>
            <a:ext cx="1419225" cy="94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latin typeface="Tahoma" pitchFamily="34" charset="0"/>
              </a:rPr>
              <a:t>Кол-во подкл. к Интернету устройств</a:t>
            </a:r>
          </a:p>
        </p:txBody>
      </p:sp>
      <p:sp>
        <p:nvSpPr>
          <p:cNvPr id="29704" name="Text Box 11"/>
          <p:cNvSpPr txBox="1">
            <a:spLocks noChangeArrowheads="1"/>
          </p:cNvSpPr>
          <p:nvPr/>
        </p:nvSpPr>
        <p:spPr bwMode="auto">
          <a:xfrm>
            <a:off x="492125" y="4900613"/>
            <a:ext cx="1419225" cy="730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latin typeface="Tahoma" pitchFamily="34" charset="0"/>
              </a:rPr>
              <a:t>Подкл. устройств на человека</a:t>
            </a:r>
          </a:p>
        </p:txBody>
      </p:sp>
      <p:sp>
        <p:nvSpPr>
          <p:cNvPr id="29705" name="Text Box 12"/>
          <p:cNvSpPr txBox="1">
            <a:spLocks noChangeArrowheads="1"/>
          </p:cNvSpPr>
          <p:nvPr/>
        </p:nvSpPr>
        <p:spPr bwMode="auto">
          <a:xfrm>
            <a:off x="2687638" y="4295775"/>
            <a:ext cx="1228725" cy="12795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>
                <a:solidFill>
                  <a:schemeClr val="bg1"/>
                </a:solidFill>
                <a:latin typeface="Tahoma" pitchFamily="34" charset="0"/>
              </a:rPr>
              <a:t>Подключено к Интернету устройств больше чем людей</a:t>
            </a:r>
          </a:p>
          <a:p>
            <a:pPr algn="ctr">
              <a:spcBef>
                <a:spcPct val="50000"/>
              </a:spcBef>
            </a:pPr>
            <a:endParaRPr lang="ru-RU" sz="12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9706" name="Text Box 13"/>
          <p:cNvSpPr txBox="1">
            <a:spLocks noChangeArrowheads="1"/>
          </p:cNvSpPr>
          <p:nvPr/>
        </p:nvSpPr>
        <p:spPr bwMode="auto">
          <a:xfrm>
            <a:off x="2287588" y="1624013"/>
            <a:ext cx="928687" cy="304800"/>
          </a:xfrm>
          <a:prstGeom prst="rect">
            <a:avLst/>
          </a:prstGeom>
          <a:solidFill>
            <a:srgbClr val="E9EFF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latin typeface="Tahoma" pitchFamily="34" charset="0"/>
              </a:rPr>
              <a:t>млрд.</a:t>
            </a:r>
          </a:p>
        </p:txBody>
      </p:sp>
      <p:sp>
        <p:nvSpPr>
          <p:cNvPr id="29707" name="Text Box 14"/>
          <p:cNvSpPr txBox="1">
            <a:spLocks noChangeArrowheads="1"/>
          </p:cNvSpPr>
          <p:nvPr/>
        </p:nvSpPr>
        <p:spPr bwMode="auto">
          <a:xfrm>
            <a:off x="3937000" y="1624013"/>
            <a:ext cx="928688" cy="304800"/>
          </a:xfrm>
          <a:prstGeom prst="rect">
            <a:avLst/>
          </a:prstGeom>
          <a:solidFill>
            <a:srgbClr val="E9EFF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latin typeface="Tahoma" pitchFamily="34" charset="0"/>
              </a:rPr>
              <a:t>млрд.</a:t>
            </a:r>
          </a:p>
        </p:txBody>
      </p:sp>
      <p:sp>
        <p:nvSpPr>
          <p:cNvPr id="29708" name="Text Box 15"/>
          <p:cNvSpPr txBox="1">
            <a:spLocks noChangeArrowheads="1"/>
          </p:cNvSpPr>
          <p:nvPr/>
        </p:nvSpPr>
        <p:spPr bwMode="auto">
          <a:xfrm>
            <a:off x="5708650" y="1624013"/>
            <a:ext cx="928688" cy="304800"/>
          </a:xfrm>
          <a:prstGeom prst="rect">
            <a:avLst/>
          </a:prstGeom>
          <a:solidFill>
            <a:srgbClr val="E9EFF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latin typeface="Tahoma" pitchFamily="34" charset="0"/>
              </a:rPr>
              <a:t>млрд.</a:t>
            </a:r>
          </a:p>
        </p:txBody>
      </p:sp>
      <p:sp>
        <p:nvSpPr>
          <p:cNvPr id="29709" name="Text Box 16"/>
          <p:cNvSpPr txBox="1">
            <a:spLocks noChangeArrowheads="1"/>
          </p:cNvSpPr>
          <p:nvPr/>
        </p:nvSpPr>
        <p:spPr bwMode="auto">
          <a:xfrm>
            <a:off x="7442200" y="1624013"/>
            <a:ext cx="928688" cy="304800"/>
          </a:xfrm>
          <a:prstGeom prst="rect">
            <a:avLst/>
          </a:prstGeom>
          <a:solidFill>
            <a:srgbClr val="E9EFF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latin typeface="Tahoma" pitchFamily="34" charset="0"/>
              </a:rPr>
              <a:t>млрд.</a:t>
            </a:r>
          </a:p>
        </p:txBody>
      </p:sp>
      <p:sp>
        <p:nvSpPr>
          <p:cNvPr id="29710" name="Text Box 17"/>
          <p:cNvSpPr txBox="1">
            <a:spLocks noChangeArrowheads="1"/>
          </p:cNvSpPr>
          <p:nvPr/>
        </p:nvSpPr>
        <p:spPr bwMode="auto">
          <a:xfrm>
            <a:off x="7442200" y="2143125"/>
            <a:ext cx="928688" cy="304800"/>
          </a:xfrm>
          <a:prstGeom prst="rect">
            <a:avLst/>
          </a:prstGeom>
          <a:solidFill>
            <a:srgbClr val="E9EFF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latin typeface="Tahoma" pitchFamily="34" charset="0"/>
              </a:rPr>
              <a:t>млрд.</a:t>
            </a:r>
          </a:p>
        </p:txBody>
      </p:sp>
      <p:sp>
        <p:nvSpPr>
          <p:cNvPr id="29711" name="Text Box 18"/>
          <p:cNvSpPr txBox="1">
            <a:spLocks noChangeArrowheads="1"/>
          </p:cNvSpPr>
          <p:nvPr/>
        </p:nvSpPr>
        <p:spPr bwMode="auto">
          <a:xfrm>
            <a:off x="5708650" y="2143125"/>
            <a:ext cx="928688" cy="304800"/>
          </a:xfrm>
          <a:prstGeom prst="rect">
            <a:avLst/>
          </a:prstGeom>
          <a:solidFill>
            <a:srgbClr val="E9EFF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latin typeface="Tahoma" pitchFamily="34" charset="0"/>
              </a:rPr>
              <a:t>млрд.</a:t>
            </a:r>
          </a:p>
        </p:txBody>
      </p:sp>
      <p:sp>
        <p:nvSpPr>
          <p:cNvPr id="29712" name="Text Box 19"/>
          <p:cNvSpPr txBox="1">
            <a:spLocks noChangeArrowheads="1"/>
          </p:cNvSpPr>
          <p:nvPr/>
        </p:nvSpPr>
        <p:spPr bwMode="auto">
          <a:xfrm>
            <a:off x="4040188" y="2143125"/>
            <a:ext cx="928687" cy="304800"/>
          </a:xfrm>
          <a:prstGeom prst="rect">
            <a:avLst/>
          </a:prstGeom>
          <a:solidFill>
            <a:srgbClr val="E9EFF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latin typeface="Tahoma" pitchFamily="34" charset="0"/>
              </a:rPr>
              <a:t>млрд.</a:t>
            </a:r>
          </a:p>
        </p:txBody>
      </p:sp>
      <p:sp>
        <p:nvSpPr>
          <p:cNvPr id="29713" name="Text Box 20"/>
          <p:cNvSpPr txBox="1">
            <a:spLocks noChangeArrowheads="1"/>
          </p:cNvSpPr>
          <p:nvPr/>
        </p:nvSpPr>
        <p:spPr bwMode="auto">
          <a:xfrm>
            <a:off x="2352675" y="2143125"/>
            <a:ext cx="928688" cy="304800"/>
          </a:xfrm>
          <a:prstGeom prst="rect">
            <a:avLst/>
          </a:prstGeom>
          <a:solidFill>
            <a:srgbClr val="E9EFF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latin typeface="Tahoma" pitchFamily="34" charset="0"/>
              </a:rPr>
              <a:t>млн.</a:t>
            </a:r>
          </a:p>
        </p:txBody>
      </p:sp>
      <p:sp>
        <p:nvSpPr>
          <p:cNvPr id="29714" name="Text Box 21"/>
          <p:cNvSpPr txBox="1">
            <a:spLocks noChangeArrowheads="1"/>
          </p:cNvSpPr>
          <p:nvPr/>
        </p:nvSpPr>
        <p:spPr bwMode="auto">
          <a:xfrm>
            <a:off x="512763" y="1566863"/>
            <a:ext cx="1419225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latin typeface="Tahoma" pitchFamily="34" charset="0"/>
              </a:rPr>
              <a:t>Жителей Земли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Группа компаний СТАРТ</a:t>
            </a:r>
          </a:p>
        </p:txBody>
      </p:sp>
      <p:sp>
        <p:nvSpPr>
          <p:cNvPr id="31746" name="Дата 3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1379AB5F-F84D-44C1-8870-43061B31D648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31747" name="Номер слайда 5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156D6EA7-BBF5-4064-AF35-A51281001B3A}" type="slidenum">
              <a:rPr lang="ru-RU" sz="1200">
                <a:solidFill>
                  <a:srgbClr val="006600"/>
                </a:solidFill>
              </a:rPr>
              <a:pPr algn="r"/>
              <a:t>8</a:t>
            </a:fld>
            <a:endParaRPr lang="ru-RU" sz="1200">
              <a:solidFill>
                <a:srgbClr val="006600"/>
              </a:solidFill>
            </a:endParaRPr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214313" y="188913"/>
            <a:ext cx="85264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Игроки нового рынка </a:t>
            </a:r>
            <a:r>
              <a:rPr lang="en-US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Smart Home/Grid/City</a:t>
            </a:r>
            <a:endParaRPr lang="ru-RU" sz="20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84263"/>
            <a:ext cx="8963025" cy="49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smtClean="0"/>
              <a:t>Группа компаний СТАРТ</a:t>
            </a:r>
          </a:p>
        </p:txBody>
      </p:sp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ru-RU" smtClean="0"/>
              <a:t>Интеграция двух инфраструктур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0" y="2681288"/>
            <a:ext cx="8159750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930275" y="1773238"/>
            <a:ext cx="2078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6600"/>
                </a:solidFill>
              </a:rPr>
              <a:t>Smart Grid</a:t>
            </a:r>
            <a:endParaRPr lang="ru-RU" sz="2400" b="1">
              <a:solidFill>
                <a:srgbClr val="006600"/>
              </a:solidFill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679450" y="2174875"/>
            <a:ext cx="20780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006600"/>
                </a:solidFill>
              </a:rPr>
              <a:t>=</a:t>
            </a:r>
            <a:endParaRPr lang="ru-RU" sz="6000" b="1">
              <a:solidFill>
                <a:srgbClr val="006600"/>
              </a:solidFill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582613" y="3144838"/>
            <a:ext cx="2078037" cy="915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006600"/>
                </a:solidFill>
              </a:rPr>
              <a:t>Энергоресурсы, коммунальные сети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23888" y="4683125"/>
            <a:ext cx="2328862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006600"/>
                </a:solidFill>
              </a:rPr>
              <a:t>Информационная инфраструктура</a:t>
            </a:r>
          </a:p>
        </p:txBody>
      </p:sp>
      <p:sp>
        <p:nvSpPr>
          <p:cNvPr id="33800" name="Дата 3"/>
          <p:cNvSpPr txBox="1">
            <a:spLocks noGrp="1"/>
          </p:cNvSpPr>
          <p:nvPr/>
        </p:nvSpPr>
        <p:spPr bwMode="auto">
          <a:xfrm>
            <a:off x="179388" y="6484938"/>
            <a:ext cx="10191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344066FE-DE56-4EA1-BB3D-0F9465C95B14}" type="datetime1">
              <a:rPr lang="ru-RU" sz="1000">
                <a:solidFill>
                  <a:srgbClr val="006600"/>
                </a:solidFill>
              </a:rPr>
              <a:pPr/>
              <a:t>27.10.2015</a:t>
            </a:fld>
            <a:endParaRPr lang="ru-RU" sz="1000">
              <a:solidFill>
                <a:srgbClr val="006600"/>
              </a:solidFill>
            </a:endParaRPr>
          </a:p>
        </p:txBody>
      </p:sp>
      <p:sp>
        <p:nvSpPr>
          <p:cNvPr id="33801" name="Номер слайда 5"/>
          <p:cNvSpPr txBox="1">
            <a:spLocks noGrp="1"/>
          </p:cNvSpPr>
          <p:nvPr/>
        </p:nvSpPr>
        <p:spPr bwMode="auto">
          <a:xfrm>
            <a:off x="8027988" y="6480175"/>
            <a:ext cx="8016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BBAADA1-167C-4124-B887-33CE56D5C9CF}" type="slidenum">
              <a:rPr lang="ru-RU" sz="1200">
                <a:solidFill>
                  <a:srgbClr val="006600"/>
                </a:solidFill>
              </a:rPr>
              <a:pPr algn="r"/>
              <a:t>9</a:t>
            </a:fld>
            <a:endParaRPr lang="ru-RU" sz="120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3549</TotalTime>
  <Words>1717</Words>
  <Application>Microsoft Office PowerPoint</Application>
  <PresentationFormat>On-screen Show (4:3)</PresentationFormat>
  <Paragraphs>423</Paragraphs>
  <Slides>32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Tahoma</vt:lpstr>
      <vt:lpstr>Wingdings</vt:lpstr>
      <vt:lpstr>Times New Roman</vt:lpstr>
      <vt:lpstr>Calibri Light</vt:lpstr>
      <vt:lpstr>Оформление по умолчанию</vt:lpstr>
      <vt:lpstr>Оформление по умолчанию</vt:lpstr>
      <vt:lpstr>От Smart Grid к Smart City:  Инновационный путь от «умных сетей» к «умным городам»   </vt:lpstr>
      <vt:lpstr>Новый взгляд на решение проблем реформирования ЖКХ</vt:lpstr>
      <vt:lpstr>Теория Smart City</vt:lpstr>
      <vt:lpstr>Компоненты Smart City</vt:lpstr>
      <vt:lpstr>Интеллектуальные устройства становятся «ширпотребом»</vt:lpstr>
      <vt:lpstr>Слайд 6</vt:lpstr>
      <vt:lpstr>Слайд 7</vt:lpstr>
      <vt:lpstr>Слайд 8</vt:lpstr>
      <vt:lpstr>Интеграция двух инфраструктур</vt:lpstr>
      <vt:lpstr>Составляющие инфраструктуры для построения Smart City </vt:lpstr>
      <vt:lpstr>Интернет будущего</vt:lpstr>
      <vt:lpstr>Домены M2M-инфраструктуры </vt:lpstr>
      <vt:lpstr>Переход от вертикальной к горизонтальной  М2М-инфраструктуре </vt:lpstr>
      <vt:lpstr>Взаимодействие М2М-инфраструктуры с сервисной платформой</vt:lpstr>
      <vt:lpstr>Разработкой стандартов в области М2М занимаются различные международные институты и альянсы</vt:lpstr>
      <vt:lpstr>Концептуальная модель Smart Grid</vt:lpstr>
      <vt:lpstr>Концептуальная модель Smart Grid</vt:lpstr>
      <vt:lpstr>Использование ИС ЖКХ в проектах «умных городов»</vt:lpstr>
      <vt:lpstr>Слайд 19</vt:lpstr>
      <vt:lpstr>Формирование информационного пространства ЖКХ</vt:lpstr>
      <vt:lpstr>Уровни единого информационного пространства ЖКХ</vt:lpstr>
      <vt:lpstr>Единое информационное пространство ЖКХ =  Система приборного учета + Биллинг + МФЦ + Муниципальные информационные ресурсы + ИС Электронного правительства</vt:lpstr>
      <vt:lpstr>Традиционная схема отношений субъектов ЖКХ</vt:lpstr>
      <vt:lpstr>Предложение по созданию инфокоммуникационной инфраструктуры ЖКХ</vt:lpstr>
      <vt:lpstr>Предлагаемые модели ИКТ-услуг в области информатизации ЖКХ</vt:lpstr>
      <vt:lpstr>Реализация сервисной модели предоставления ИКТ-услуг в сфере ЖКХ</vt:lpstr>
      <vt:lpstr>О Группе компаний СТАРТ</vt:lpstr>
      <vt:lpstr>Архитектура системы «Старт КС»</vt:lpstr>
      <vt:lpstr>Состав комплекса «Старт КС»</vt:lpstr>
      <vt:lpstr>Для реализации проектов информатизации ЖКХ предлагаются комплексные сертифицированные программные и технические средства – платформа «Старт Коммунальные системы (Старт КС)»</vt:lpstr>
      <vt:lpstr>Права собственности на решения, используемые в комплексе «Старт КС» защищены патентами и свидетельствами</vt:lpstr>
      <vt:lpstr>ЗАО «Группа компаний СТАРТ»</vt:lpstr>
    </vt:vector>
  </TitlesOfParts>
  <Manager>vice-president</Manager>
  <Company>Start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 Smart Grid к Smart City</dc:title>
  <dc:subject/>
  <dc:creator>Mikhail Samsonov</dc:creator>
  <cp:lastModifiedBy>Mikhail Samsonov</cp:lastModifiedBy>
  <cp:revision>122</cp:revision>
  <cp:lastPrinted>2012-02-27T07:51:13Z</cp:lastPrinted>
  <dcterms:created xsi:type="dcterms:W3CDTF">2008-11-05T20:51:10Z</dcterms:created>
  <dcterms:modified xsi:type="dcterms:W3CDTF">2015-10-27T11:55:00Z</dcterms:modified>
</cp:coreProperties>
</file>