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57" r:id="rId3"/>
    <p:sldId id="260" r:id="rId4"/>
    <p:sldId id="267" r:id="rId5"/>
    <p:sldId id="270" r:id="rId6"/>
    <p:sldId id="271" r:id="rId7"/>
    <p:sldId id="272" r:id="rId8"/>
    <p:sldId id="273" r:id="rId9"/>
    <p:sldId id="274" r:id="rId10"/>
    <p:sldId id="259" r:id="rId11"/>
    <p:sldId id="262" r:id="rId12"/>
    <p:sldId id="263" r:id="rId13"/>
    <p:sldId id="264" r:id="rId14"/>
    <p:sldId id="275" r:id="rId15"/>
    <p:sldId id="266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9" autoAdjust="0"/>
    <p:restoredTop sz="74650" autoAdjust="0"/>
  </p:normalViewPr>
  <p:slideViewPr>
    <p:cSldViewPr snapToGrid="0" snapToObjects="1">
      <p:cViewPr varScale="1">
        <p:scale>
          <a:sx n="68" d="100"/>
          <a:sy n="68" d="100"/>
        </p:scale>
        <p:origin x="-34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3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36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1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95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84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58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6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7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5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1987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>
              <a:solidFill>
                <a:prstClr val="white"/>
              </a:solidFill>
              <a:latin typeface="Verdana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400"/>
            <a:fld id="{A139F88E-E378-4B06-8B9A-A204C115DA15}" type="datetimeFigureOut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 defTabSz="914400"/>
              <a:t>27.10.2015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400"/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14400"/>
            <a:fld id="{8F59EF78-DD50-44AE-9F6D-3B3184CA9335}" type="slidenum">
              <a:rPr lang="ru-RU" smtClean="0">
                <a:solidFill>
                  <a:srgbClr val="E3DED1">
                    <a:shade val="50000"/>
                  </a:srgbClr>
                </a:solidFill>
                <a:latin typeface="Verdana"/>
              </a:rPr>
              <a:pPr defTabSz="914400"/>
              <a:t>‹#›</a:t>
            </a:fld>
            <a:endParaRPr lang="ru-RU">
              <a:solidFill>
                <a:srgbClr val="E3DED1">
                  <a:shade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48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1500188"/>
            <a:ext cx="8183562" cy="1990358"/>
          </a:xfrm>
        </p:spPr>
        <p:txBody>
          <a:bodyPr>
            <a:no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4000500" y="6611938"/>
            <a:ext cx="4857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 b="1">
                <a:solidFill>
                  <a:srgbClr val="00CC00"/>
                </a:solidFill>
                <a:latin typeface="Calibri" pitchFamily="34" charset="0"/>
                <a:cs typeface="Times New Roman" pitchFamily="18" charset="0"/>
              </a:rPr>
              <a:t>Комитет природных ресурсов и экологии Волгоградской области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560" y="2492896"/>
            <a:ext cx="8072494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Эффективность сферы обращения с отходами.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Акценты при разработке территориальных схем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4607169"/>
            <a:ext cx="7697171" cy="10550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6623" y="4607169"/>
            <a:ext cx="6937131" cy="12309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Докладчик: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Председатель комитета природных ресурсов и экологии Волгоградской области П.В.Вергун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495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</a:rPr>
              <a:t>Определение метода привлечения инвесторов</a:t>
            </a:r>
            <a:endParaRPr lang="ru-RU" sz="1800" b="1" cap="all" dirty="0">
              <a:ln w="9000" cmpd="sng">
                <a:solidFill>
                  <a:srgbClr val="4E854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5191" y="870439"/>
            <a:ext cx="7605132" cy="89145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Практика привлечения инвесторов без бюджетных гарантий, обязательств, дотаций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(Волгоградская область)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825190" y="2263698"/>
            <a:ext cx="1929161" cy="808017"/>
          </a:xfrm>
          <a:prstGeom prst="chevron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2012-2014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825190" y="3637603"/>
            <a:ext cx="1929161" cy="808017"/>
          </a:xfrm>
          <a:prstGeom prst="chevron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Н/В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825190" y="5020354"/>
            <a:ext cx="1929161" cy="808017"/>
          </a:xfrm>
          <a:prstGeom prst="chevron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2016-2017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82814" y="2263698"/>
            <a:ext cx="5247508" cy="100361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17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Разработка Терсхемы, стратегии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Начало реализации инвест проектов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82814" y="3442011"/>
            <a:ext cx="5247508" cy="1163443"/>
          </a:xfrm>
          <a:prstGeom prst="roundRect">
            <a:avLst/>
          </a:prstGeom>
          <a:solidFill>
            <a:schemeClr val="accent3">
              <a:lumMod val="60000"/>
              <a:lumOff val="40000"/>
              <a:alpha val="17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Из 6 необходимых полигонов 2 построены, 3 в стадии проектирования и строительства, 1 – определения инвестора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3 МСК – проектирование и строительство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9611" y="4824762"/>
            <a:ext cx="5140711" cy="1003609"/>
          </a:xfrm>
          <a:prstGeom prst="roundRect">
            <a:avLst/>
          </a:prstGeom>
          <a:solidFill>
            <a:schemeClr val="accent3">
              <a:lumMod val="60000"/>
              <a:lumOff val="40000"/>
              <a:alpha val="17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2016 – сдача в эксплуатацию всех полигонов, 3 из 6 МСК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2017 – сдача в эксплуатацию всех МСК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01255"/>
            <a:ext cx="8183880" cy="495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Разработка территориальной схемы</a:t>
            </a:r>
            <a:endParaRPr lang="ru-RU" sz="2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28700" y="1792616"/>
            <a:ext cx="3701920" cy="1363822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Построение оптимальной модели размещения объектов с учетом логистики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8700" y="3847095"/>
            <a:ext cx="3701920" cy="1211841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Выбор оптимальной для региона технологии переработки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8996" y="1792616"/>
            <a:ext cx="2780522" cy="12118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Минимально возможная плата за сбор, вывоз и размещение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8996" y="3847095"/>
            <a:ext cx="2780522" cy="12118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Достижение норматива утилизации при минимальном тарифе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8996" y="1025912"/>
            <a:ext cx="2640563" cy="541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28996" y="1137700"/>
            <a:ext cx="2640563" cy="541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Цель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730620" y="2136531"/>
            <a:ext cx="998376" cy="86792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730620" y="4038600"/>
            <a:ext cx="998376" cy="86792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97977" y="1025912"/>
            <a:ext cx="2664069" cy="5416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Задача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2920" y="0"/>
            <a:ext cx="800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Эффективность системы обращения с ТКО</a:t>
            </a:r>
            <a:endParaRPr lang="ru-RU" b="1" cap="all" dirty="0">
              <a:ln w="9000" cmpd="sng">
                <a:solidFill>
                  <a:srgbClr val="4E854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791308" y="1521069"/>
            <a:ext cx="7789984" cy="353450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подход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4044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Разработка территориальной схемы</a:t>
            </a:r>
            <a:endParaRPr lang="ru-RU" sz="1800" b="1" cap="all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8576" y="5302301"/>
            <a:ext cx="7109016" cy="709126"/>
          </a:xfrm>
          <a:prstGeom prst="roundRect">
            <a:avLst/>
          </a:prstGeom>
          <a:solidFill>
            <a:schemeClr val="accent3">
              <a:lumMod val="75000"/>
              <a:alpha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достижение минимально возможного тарифа (сбор, вывоз, размещение)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8599" y="2097831"/>
            <a:ext cx="6364389" cy="550507"/>
          </a:xfrm>
          <a:prstGeom prst="roundRect">
            <a:avLst/>
          </a:prstGeom>
          <a:solidFill>
            <a:schemeClr val="tx2">
              <a:lumMod val="25000"/>
              <a:lumOff val="75000"/>
              <a:alpha val="6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мест размещения полигонов и перегрузок, их мощности, качества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78599" y="4137491"/>
            <a:ext cx="6364389" cy="709126"/>
          </a:xfrm>
          <a:prstGeom prst="roundRect">
            <a:avLst/>
          </a:prstGeom>
          <a:solidFill>
            <a:schemeClr val="tx2">
              <a:lumMod val="25000"/>
              <a:lumOff val="75000"/>
              <a:alpha val="6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Разработка маршрутов и графиков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78599" y="2799183"/>
            <a:ext cx="6364389" cy="503853"/>
          </a:xfrm>
          <a:prstGeom prst="roundRect">
            <a:avLst/>
          </a:prstGeom>
          <a:solidFill>
            <a:schemeClr val="tx2">
              <a:lumMod val="25000"/>
              <a:lumOff val="75000"/>
              <a:alpha val="6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 способа сбора отходов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78599" y="3475653"/>
            <a:ext cx="6364389" cy="538065"/>
          </a:xfrm>
          <a:prstGeom prst="roundRect">
            <a:avLst/>
          </a:prstGeom>
          <a:solidFill>
            <a:schemeClr val="tx2">
              <a:lumMod val="25000"/>
              <a:lumOff val="75000"/>
              <a:alpha val="6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Подбор спецтехники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8576" y="513544"/>
            <a:ext cx="7109016" cy="709126"/>
          </a:xfrm>
          <a:prstGeom prst="roundRect">
            <a:avLst/>
          </a:prstGeom>
          <a:solidFill>
            <a:schemeClr val="bg1">
              <a:lumMod val="8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Построение эффективной модели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202723" y="4846617"/>
            <a:ext cx="773723" cy="455684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3868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Разработка территориальной схемы</a:t>
            </a:r>
            <a:endParaRPr lang="ru-RU" sz="1800" b="1" cap="all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1\Document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769" y="1373189"/>
            <a:ext cx="3513954" cy="2449182"/>
          </a:xfrm>
          <a:prstGeom prst="rect">
            <a:avLst/>
          </a:prstGeom>
          <a:noFill/>
        </p:spPr>
      </p:pic>
      <p:pic>
        <p:nvPicPr>
          <p:cNvPr id="1028" name="Picture 4" descr="C:\Users\1\Document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4416" y="1430864"/>
            <a:ext cx="3947747" cy="239150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2920" y="3822371"/>
            <a:ext cx="3699803" cy="784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Кластерное деление в сфере обращения с отходами Волгоградской области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78568" y="3822371"/>
            <a:ext cx="4308231" cy="84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Схемы удаления ТКО с территорий населенных пунктов с определением оптимального типа спецтехники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8769" y="4826977"/>
            <a:ext cx="7998031" cy="87043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Общая стоимость услуг (сбор,вывоз,размещение) в районах области – около 400 руб/м куб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8770" y="778132"/>
            <a:ext cx="7813392" cy="452791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Определен общий объем ТКО – около 7,5 </a:t>
            </a:r>
            <a:r>
              <a:rPr lang="ru-RU" sz="1600" b="1" dirty="0" err="1" smtClean="0">
                <a:solidFill>
                  <a:schemeClr val="tx1"/>
                </a:solidFill>
              </a:rPr>
              <a:t>млн</a:t>
            </a:r>
            <a:r>
              <a:rPr lang="ru-RU" sz="1600" b="1" dirty="0" smtClean="0">
                <a:solidFill>
                  <a:schemeClr val="tx1"/>
                </a:solidFill>
              </a:rPr>
              <a:t> м куб/год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4792"/>
            <a:ext cx="8183880" cy="4839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Разработка территориальной схемы</a:t>
            </a:r>
            <a:endParaRPr lang="ru-RU" sz="1800" b="1" cap="all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3">
                      <a:lumMod val="75000"/>
                    </a:schemeClr>
                  </a:gs>
                  <a:gs pos="43000">
                    <a:srgbClr val="4E8542">
                      <a:satMod val="255000"/>
                    </a:srgbClr>
                  </a:gs>
                  <a:gs pos="48000">
                    <a:srgbClr val="4E8542">
                      <a:shade val="85000"/>
                      <a:satMod val="255000"/>
                    </a:srgbClr>
                  </a:gs>
                  <a:gs pos="100000">
                    <a:srgbClr val="4E854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7154" y="415950"/>
            <a:ext cx="7447084" cy="58908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Verdana"/>
              </a:rPr>
              <a:t>Выбор технологии переработки</a:t>
            </a:r>
            <a:endParaRPr lang="ru-RU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7580" y="3997988"/>
            <a:ext cx="2776611" cy="1616871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Verdana"/>
              </a:rPr>
              <a:t>Энергетическая стратегия </a:t>
            </a:r>
            <a:r>
              <a:rPr lang="ru-RU" sz="1400" b="1" i="1" dirty="0" smtClean="0">
                <a:solidFill>
                  <a:prstClr val="black"/>
                </a:solidFill>
                <a:latin typeface="Verdana"/>
              </a:rPr>
              <a:t>(мусоросжигательные технологии с выработкой электро/тепло энергии и без)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12573" y="1264227"/>
            <a:ext cx="3432565" cy="2561098"/>
          </a:xfrm>
          <a:prstGeom prst="roundRect">
            <a:avLst/>
          </a:prstGeom>
          <a:solidFill>
            <a:schemeClr val="tx2">
              <a:lumMod val="50000"/>
              <a:lumOff val="50000"/>
              <a:alpha val="2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prstClr val="black"/>
                </a:solidFill>
                <a:latin typeface="Verdana"/>
              </a:rPr>
              <a:t>Заложена в государственной стратегии РФ, подходит для большинства регионов </a:t>
            </a:r>
            <a:r>
              <a:rPr lang="ru-RU" sz="1200" b="1" u="sng" dirty="0" smtClean="0">
                <a:solidFill>
                  <a:prstClr val="black"/>
                </a:solidFill>
                <a:latin typeface="Verdana"/>
              </a:rPr>
              <a:t>РФ:</a:t>
            </a:r>
            <a:endParaRPr lang="ru-RU" sz="1200" b="1" u="sng" dirty="0" smtClean="0">
              <a:solidFill>
                <a:prstClr val="black"/>
              </a:solidFill>
              <a:latin typeface="Verdana"/>
            </a:endParaRPr>
          </a:p>
          <a:p>
            <a:pPr>
              <a:buFont typeface="Wingdings" pitchFamily="2" charset="2"/>
              <a:buChar char="§"/>
            </a:pPr>
            <a:r>
              <a:rPr lang="ru-RU" sz="1400" b="1" i="1" dirty="0" smtClean="0">
                <a:solidFill>
                  <a:prstClr val="black"/>
                </a:solidFill>
                <a:latin typeface="Verdana"/>
              </a:rPr>
              <a:t> </a:t>
            </a:r>
            <a:r>
              <a:rPr lang="ru-RU" sz="1200" i="1" dirty="0" smtClean="0">
                <a:solidFill>
                  <a:prstClr val="black"/>
                </a:solidFill>
                <a:latin typeface="Verdana"/>
              </a:rPr>
              <a:t>для достижения норматива утилизации требуется меньше дотаций/ экосбора</a:t>
            </a:r>
          </a:p>
          <a:p>
            <a:pPr>
              <a:buFont typeface="Wingdings" pitchFamily="2" charset="2"/>
              <a:buChar char="§"/>
            </a:pPr>
            <a:r>
              <a:rPr lang="ru-RU" sz="1200" i="1" dirty="0" smtClean="0">
                <a:solidFill>
                  <a:prstClr val="black"/>
                </a:solidFill>
                <a:latin typeface="Verdana"/>
              </a:rPr>
              <a:t> доступные технологии, легко замещающие импортные</a:t>
            </a:r>
          </a:p>
          <a:p>
            <a:pPr>
              <a:buFont typeface="Wingdings" pitchFamily="2" charset="2"/>
              <a:buChar char="§"/>
            </a:pPr>
            <a:r>
              <a:rPr lang="ru-RU" sz="1200" i="1" dirty="0" smtClean="0">
                <a:solidFill>
                  <a:prstClr val="black"/>
                </a:solidFill>
                <a:latin typeface="Verdana"/>
              </a:rPr>
              <a:t> участие малого бизнеса в работе рынка вторсырья стимулирует рост конкуренции и поиск новых технологий переработки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4782" y="3943451"/>
            <a:ext cx="3564449" cy="1790701"/>
          </a:xfrm>
          <a:prstGeom prst="roundRect">
            <a:avLst/>
          </a:prstGeom>
          <a:solidFill>
            <a:schemeClr val="tx2">
              <a:lumMod val="50000"/>
              <a:lumOff val="50000"/>
              <a:alpha val="2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prstClr val="black"/>
                </a:solidFill>
                <a:latin typeface="Verdana"/>
              </a:rPr>
              <a:t>Из-за дороговизны технологии применима в исключительных случаях при: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200" i="1" dirty="0">
                <a:solidFill>
                  <a:prstClr val="black"/>
                </a:solidFill>
                <a:latin typeface="Verdana"/>
              </a:rPr>
              <a:t> дефиците земельных ресурсов</a:t>
            </a:r>
          </a:p>
          <a:p>
            <a:pPr indent="-171450">
              <a:buFont typeface="Wingdings" pitchFamily="2" charset="2"/>
              <a:buChar char="§"/>
            </a:pPr>
            <a:r>
              <a:rPr lang="ru-RU" sz="1200" i="1" dirty="0">
                <a:solidFill>
                  <a:prstClr val="black"/>
                </a:solidFill>
                <a:latin typeface="Verdana"/>
              </a:rPr>
              <a:t> чрезмерной плотности населения</a:t>
            </a:r>
          </a:p>
          <a:p>
            <a:pPr indent="-171450">
              <a:buFont typeface="Wingdings" pitchFamily="2" charset="2"/>
              <a:buChar char="§"/>
            </a:pPr>
            <a:r>
              <a:rPr lang="ru-RU" sz="1200" i="1" dirty="0">
                <a:solidFill>
                  <a:prstClr val="black"/>
                </a:solidFill>
                <a:latin typeface="Verdana"/>
              </a:rPr>
              <a:t> невозможности/ нецелесообразности удаления отходов в соседние регионы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2920" y="1512670"/>
            <a:ext cx="2973611" cy="1869832"/>
          </a:xfrm>
          <a:prstGeom prst="roundRect">
            <a:avLst/>
          </a:prstGeom>
          <a:solidFill>
            <a:srgbClr val="008000">
              <a:alpha val="43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Verdana"/>
              </a:rPr>
              <a:t>Сырьевая стратегия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Verdana"/>
              </a:rPr>
              <a:t> </a:t>
            </a:r>
            <a:r>
              <a:rPr lang="ru-RU" sz="1400" b="1" i="1" dirty="0" smtClean="0">
                <a:solidFill>
                  <a:prstClr val="black"/>
                </a:solidFill>
                <a:latin typeface="Verdana"/>
              </a:rPr>
              <a:t>(подготовка вторсырья для использования, использование при производстве товаров)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82242" y="1088226"/>
            <a:ext cx="1612349" cy="4518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Размер дотаций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47144" y="4241977"/>
            <a:ext cx="1339655" cy="1492175"/>
          </a:xfrm>
          <a:prstGeom prst="roundRect">
            <a:avLst/>
          </a:prstGeom>
          <a:solidFill>
            <a:schemeClr val="accent3">
              <a:lumMod val="75000"/>
              <a:alpha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</a:rPr>
              <a:t>д</a:t>
            </a:r>
            <a:r>
              <a:rPr lang="ru-RU" sz="1200" b="1" dirty="0" smtClean="0">
                <a:solidFill>
                  <a:srgbClr val="000000"/>
                </a:solidFill>
              </a:rPr>
              <a:t>о 10 тыс./тонна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47144" y="1512670"/>
            <a:ext cx="1347447" cy="2430781"/>
          </a:xfrm>
          <a:prstGeom prst="roundRect">
            <a:avLst/>
          </a:prstGeom>
          <a:solidFill>
            <a:schemeClr val="accent3">
              <a:lumMod val="75000"/>
              <a:alpha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</a:rPr>
              <a:t>до </a:t>
            </a:r>
            <a:r>
              <a:rPr lang="ru-RU" sz="1200" b="1" dirty="0" smtClean="0">
                <a:solidFill>
                  <a:srgbClr val="000000"/>
                </a:solidFill>
              </a:rPr>
              <a:t>1,5 </a:t>
            </a:r>
            <a:r>
              <a:rPr lang="ru-RU" sz="1200" b="1" dirty="0">
                <a:solidFill>
                  <a:srgbClr val="000000"/>
                </a:solidFill>
              </a:rPr>
              <a:t>тыс./тонна</a:t>
            </a:r>
          </a:p>
        </p:txBody>
      </p:sp>
    </p:spTree>
    <p:extLst>
      <p:ext uri="{BB962C8B-B14F-4D97-AF65-F5344CB8AC3E}">
        <p14:creationId xmlns:p14="http://schemas.microsoft.com/office/powerpoint/2010/main" xmlns="" val="140143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59423" y="530353"/>
            <a:ext cx="8027377" cy="450999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4792"/>
            <a:ext cx="8183880" cy="495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Разработка территориальной схемы</a:t>
            </a:r>
            <a:endParaRPr lang="ru-RU" sz="1800" b="1" cap="all" dirty="0">
              <a:ln w="90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0100" y="844061"/>
            <a:ext cx="7710853" cy="738554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Подготовка вторсырья для использования с минимальной себестоимостью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0101" y="1732085"/>
            <a:ext cx="4422530" cy="738554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Оптимальные сортировочные мощности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0101" y="2822330"/>
            <a:ext cx="4422530" cy="738554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Раздельный сбор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 (органика и не органика)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0100" y="3786553"/>
            <a:ext cx="4422530" cy="108438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Определение конкурентных технологий для использования вторсырья в регионе с учетом доставки отходов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89685" y="1732085"/>
            <a:ext cx="3297115" cy="846992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 При одинаковой эффективности, себестоимость 1 тонны составляет 5-20 </a:t>
            </a:r>
            <a:r>
              <a:rPr lang="ru-RU" sz="1300" dirty="0" err="1" smtClean="0">
                <a:solidFill>
                  <a:schemeClr val="tx1"/>
                </a:solidFill>
              </a:rPr>
              <a:t>тыс</a:t>
            </a:r>
            <a:r>
              <a:rPr lang="ru-RU" sz="1300" dirty="0" smtClean="0">
                <a:solidFill>
                  <a:schemeClr val="tx1"/>
                </a:solidFill>
              </a:rPr>
              <a:t> руб.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89685" y="2822330"/>
            <a:ext cx="3297115" cy="96422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Увеличивает процент отбора и качества вторсырья</a:t>
            </a:r>
          </a:p>
          <a:p>
            <a:pPr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 Реально при сущ.жилищных условиях, не повлияет на стоимость вывоза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89685" y="3987418"/>
            <a:ext cx="3297115" cy="738554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 Развитие бизнеса в регионе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0101" y="5196254"/>
            <a:ext cx="7710851" cy="720969"/>
          </a:xfrm>
          <a:prstGeom prst="roundRect">
            <a:avLst/>
          </a:prstGeom>
          <a:solidFill>
            <a:schemeClr val="accent3">
              <a:lumMod val="75000"/>
              <a:alpha val="2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Минимально возможный размер дотаций/экологического сбора для достижения установленной нормы утилизации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958861" y="4877693"/>
            <a:ext cx="861647" cy="32531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2920" y="2206869"/>
            <a:ext cx="8183880" cy="21453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0"/>
            <a:ext cx="6885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b="1" cap="all" dirty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</a:rPr>
              <a:t>Эффективность системы обращения с ТКО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714356"/>
            <a:ext cx="7929618" cy="27146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914400"/>
            <a:endParaRPr lang="ru-RU" sz="2000" b="1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908720"/>
            <a:ext cx="7286676" cy="6429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600" b="1" dirty="0">
                <a:solidFill>
                  <a:prstClr val="black"/>
                </a:solidFill>
                <a:latin typeface="Verdana"/>
              </a:rPr>
              <a:t>Выбор метода привлечения инвестиций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1628800"/>
            <a:ext cx="7272808" cy="15121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ru-RU" sz="1600" b="1" dirty="0">
                <a:solidFill>
                  <a:prstClr val="black"/>
                </a:solidFill>
                <a:latin typeface="Verdana"/>
              </a:rPr>
              <a:t>Разработка территориальной схемы</a:t>
            </a:r>
          </a:p>
          <a:p>
            <a:pPr algn="ctr" defTabSz="914400"/>
            <a:endParaRPr lang="ru-RU" sz="1600" b="1" dirty="0">
              <a:solidFill>
                <a:prstClr val="black"/>
              </a:solidFill>
              <a:latin typeface="Verdana"/>
            </a:endParaRPr>
          </a:p>
          <a:p>
            <a:pPr marL="285750" indent="-285750" defTabSz="914400">
              <a:buFont typeface="Wingdings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Verdana"/>
              </a:rPr>
              <a:t>построение </a:t>
            </a:r>
            <a:r>
              <a:rPr lang="ru-RU" sz="1600" dirty="0" smtClean="0">
                <a:solidFill>
                  <a:prstClr val="black"/>
                </a:solidFill>
                <a:latin typeface="Verdana"/>
              </a:rPr>
              <a:t>оптимальной модели </a:t>
            </a:r>
            <a:r>
              <a:rPr lang="ru-RU" sz="1600" dirty="0">
                <a:solidFill>
                  <a:prstClr val="black"/>
                </a:solidFill>
                <a:latin typeface="Verdana"/>
              </a:rPr>
              <a:t>размещения объектов инфраструктуры и логистики вывоза </a:t>
            </a:r>
            <a:r>
              <a:rPr lang="ru-RU" sz="1600" dirty="0" smtClean="0">
                <a:solidFill>
                  <a:prstClr val="black"/>
                </a:solidFill>
                <a:latin typeface="Verdana"/>
              </a:rPr>
              <a:t>ТКО</a:t>
            </a:r>
            <a:endParaRPr lang="ru-RU" sz="1600" dirty="0">
              <a:solidFill>
                <a:prstClr val="black"/>
              </a:solidFill>
              <a:latin typeface="Verdana"/>
            </a:endParaRPr>
          </a:p>
          <a:p>
            <a:pPr marL="285750" indent="-285750" defTabSz="914400">
              <a:buFont typeface="Wingdings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Verdana"/>
              </a:rPr>
              <a:t>выбор технологии переработки с учетом специфики региона </a:t>
            </a:r>
          </a:p>
          <a:p>
            <a:pPr defTabSz="914400"/>
            <a:endParaRPr lang="ru-RU" sz="16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3857628"/>
            <a:ext cx="7272808" cy="7143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Достижение определенной нормы утилизации и обезвреживания при минимальной стоимости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0166" y="5000636"/>
            <a:ext cx="2857520" cy="8572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bevelT w="0" h="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/>
            <a:r>
              <a:rPr lang="ru-RU" sz="1400" spc="50" dirty="0">
                <a:ln w="11430"/>
                <a:solidFill>
                  <a:prstClr val="black"/>
                </a:solidFill>
                <a:latin typeface="Verdana"/>
              </a:rPr>
              <a:t>Минимально возможный размер </a:t>
            </a:r>
            <a:r>
              <a:rPr lang="ru-RU" sz="1400" spc="50" dirty="0" smtClean="0">
                <a:ln w="11430"/>
                <a:solidFill>
                  <a:prstClr val="black"/>
                </a:solidFill>
                <a:latin typeface="Verdana"/>
              </a:rPr>
              <a:t>дотаций бюджетов/</a:t>
            </a:r>
            <a:r>
              <a:rPr lang="ru-RU" sz="1400" spc="50" dirty="0" err="1" smtClean="0">
                <a:ln w="11430"/>
                <a:solidFill>
                  <a:prstClr val="black"/>
                </a:solidFill>
                <a:latin typeface="Verdana"/>
              </a:rPr>
              <a:t>экосбора</a:t>
            </a:r>
            <a:endParaRPr lang="ru-RU" sz="1400" spc="50" dirty="0">
              <a:ln w="11430"/>
              <a:solidFill>
                <a:prstClr val="black"/>
              </a:solidFill>
              <a:latin typeface="Verdana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5013176"/>
            <a:ext cx="2643206" cy="79208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/>
            <a:r>
              <a:rPr lang="ru-RU" sz="1400" spc="50" dirty="0">
                <a:ln w="11430"/>
                <a:solidFill>
                  <a:prstClr val="black"/>
                </a:solidFill>
                <a:latin typeface="Verdana"/>
              </a:rPr>
              <a:t>Минимальное возможные тарифы на услуги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464843" y="3429000"/>
            <a:ext cx="357190" cy="428628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857488" y="4572008"/>
            <a:ext cx="357190" cy="428628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643570" y="4572008"/>
            <a:ext cx="357190" cy="428628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black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6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0"/>
            <a:ext cx="8183880" cy="495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cap="all" dirty="0" smtClean="0">
                <a:ln w="127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</a:rPr>
              <a:t>Определение метода привлечения инвесторов</a:t>
            </a:r>
            <a:endParaRPr lang="ru-RU" sz="1800" b="1" cap="all" dirty="0">
              <a:ln w="12700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81668" y="1731625"/>
            <a:ext cx="7047571" cy="981308"/>
          </a:xfrm>
          <a:prstGeom prst="roundRect">
            <a:avLst/>
          </a:prstGeom>
          <a:solidFill>
            <a:schemeClr val="accent3">
              <a:lumMod val="75000"/>
              <a:alpha val="2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Орган власти строит/покупает объекты и технику, передавая в эксплуатацию коммерческой организации (вкладывает средства в некапитальные расходы)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81668" y="2978170"/>
            <a:ext cx="7047571" cy="985025"/>
          </a:xfrm>
          <a:prstGeom prst="roundRect">
            <a:avLst/>
          </a:prstGeom>
          <a:solidFill>
            <a:schemeClr val="accent3">
              <a:lumMod val="75000"/>
              <a:alpha val="2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Орган власти заключает концессионные соглашения, давая гарантии возврата инвестиций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81668" y="4349547"/>
            <a:ext cx="7047571" cy="1022196"/>
          </a:xfrm>
          <a:prstGeom prst="roundRect">
            <a:avLst/>
          </a:prstGeom>
          <a:solidFill>
            <a:schemeClr val="accent3">
              <a:lumMod val="75000"/>
              <a:alpha val="26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Орган власти привлекает инвесторов без бюджетных гарантий, обязательств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0438" y="648478"/>
            <a:ext cx="7482254" cy="4851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Варианты взаимодействия власти и бизнеса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cap="all" dirty="0" smtClean="0">
                <a:ln w="127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lumMod val="75000"/>
                      </a:scheme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/>
              </a:rPr>
              <a:t>Определение метода привлечения инвесторов</a:t>
            </a:r>
            <a:endParaRPr lang="ru-RU" sz="1800" b="1" cap="all" dirty="0">
              <a:ln w="1270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lumMod val="75000"/>
                    </a:schemeClr>
                  </a:gs>
                  <a:gs pos="43000">
                    <a:srgbClr val="4E8542">
                      <a:satMod val="255000"/>
                    </a:srgbClr>
                  </a:gs>
                  <a:gs pos="48000">
                    <a:srgbClr val="4E8542">
                      <a:shade val="85000"/>
                      <a:satMod val="255000"/>
                    </a:srgbClr>
                  </a:gs>
                  <a:gs pos="100000">
                    <a:srgbClr val="4E854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919" y="2611315"/>
            <a:ext cx="2521635" cy="879231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Оптимальная форма привлечения инвесторов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1" y="3710354"/>
            <a:ext cx="2521636" cy="879231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Необходимость бюджетных обязательств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2920" y="4809393"/>
            <a:ext cx="2521637" cy="879231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Размер тарифа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7647" y="1732084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введения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8607" y="1732084"/>
            <a:ext cx="2664069" cy="879231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После введения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8607" y="2725615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Инвестиционное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соглашение </a:t>
            </a:r>
            <a:r>
              <a:rPr lang="ru-RU" sz="1000" i="1" dirty="0" smtClean="0">
                <a:solidFill>
                  <a:schemeClr val="accent3">
                    <a:lumMod val="75000"/>
                  </a:schemeClr>
                </a:solidFill>
              </a:rPr>
              <a:t>(за исключением регионов </a:t>
            </a:r>
            <a:r>
              <a:rPr lang="ru-RU" sz="1000" i="1" dirty="0" smtClean="0"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1000" i="1" dirty="0" smtClean="0">
                <a:solidFill>
                  <a:schemeClr val="accent3">
                    <a:lumMod val="75000"/>
                  </a:schemeClr>
                </a:solidFill>
              </a:rPr>
              <a:t>низкой плотностью населения)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49815" y="3710354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отсутствует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7647" y="3710354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есть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49815" y="4809393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ниже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56439" y="4809393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высокий </a:t>
            </a:r>
          </a:p>
          <a:p>
            <a:pPr algn="ctr"/>
            <a:r>
              <a:rPr lang="ru-RU" sz="1000" i="1" dirty="0" smtClean="0">
                <a:solidFill>
                  <a:schemeClr val="accent3">
                    <a:lumMod val="75000"/>
                  </a:schemeClr>
                </a:solidFill>
              </a:rPr>
              <a:t>(Низкая конкуренция)</a:t>
            </a:r>
          </a:p>
          <a:p>
            <a:pPr algn="ctr"/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7647" y="2725615"/>
            <a:ext cx="2672861" cy="879231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Концессионное соглашение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7647" y="1025912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Территориальная схема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Нормативно-правовые основы заключения инвестиционного соглашения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919" y="1541418"/>
            <a:ext cx="2723606" cy="69233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Уровень регулирования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0" y="2630154"/>
            <a:ext cx="2723605" cy="3222005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Федеральный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39097" y="1541417"/>
            <a:ext cx="2847705" cy="692333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Сфера регулирования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39097" y="2577904"/>
            <a:ext cx="2831289" cy="140626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определяет общие правовые основания инвестиционной деятельности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2469" y="2577904"/>
            <a:ext cx="2194560" cy="140626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Закон Российской Федерации «Об инвестиционной деятельности в РСФСР» №1488-1 от 26.06.1991 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2469" y="1541417"/>
            <a:ext cx="2194560" cy="692333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Нормативный правовой акт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58927" y="672826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нормативных правовых актов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22469" y="4153990"/>
            <a:ext cx="2194560" cy="1698170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Федеральный закон «Об инвестиционной деятельности в Российской Федерации, осуществляемой в форме капитальных вложений» №39-ФЗ от 25.02.1999 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39098" y="4153990"/>
            <a:ext cx="2847704" cy="1698169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определяет права и обязанности субъектов инвестиционной деятельности, порядок привлечения инвестиций, порядок предоставления государственных гарантий на конкурсной основе, формы и методы государственного регулирования инвестиционной деятельности</a:t>
            </a:r>
            <a:endParaRPr lang="ru-RU" sz="105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Нормативно-правовые основы заключения инвестиционного соглашения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919" y="1541418"/>
            <a:ext cx="2710544" cy="705394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Уровень регулирования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1" y="2630155"/>
            <a:ext cx="2710542" cy="3143628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Региональный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12972" y="1541417"/>
            <a:ext cx="287382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Сфера регулирования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12971" y="2577904"/>
            <a:ext cx="2857415" cy="909879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определяет основные направления развития региона, приоритетные направления вложения инвестиций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2469" y="2577904"/>
            <a:ext cx="2181498" cy="909879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«О Стратегии социально-экономического развития Н-ской  области до 2025 года»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2972" y="3709851"/>
            <a:ext cx="2873830" cy="2063932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определяют порядок формирования инвестиционных площадок (мест размещения),  порядок предоставления инвестиционных площадок на конкурсной основе, приоритетные направления инвестиционной деятельности, порядок учета, согласования и сопровождения органами исполнительной власти инвестиционных проектов, формы и условия государственной поддержки инвестиционной деятельности на территории региона, порядок предоставления государственной поддержки инвесторов </a:t>
            </a:r>
            <a:r>
              <a:rPr lang="ru-RU" sz="1000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sz="1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2469" y="3709851"/>
            <a:ext cx="2181498" cy="2063932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200" dirty="0" smtClean="0"/>
              <a:t>«О государственной политике Н-ской области в сфере инвестиционной деятельности»</a:t>
            </a:r>
            <a:endParaRPr lang="ru-RU" sz="12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2468" y="1541417"/>
            <a:ext cx="218149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Нормативный правовой акт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58927" y="672826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нормативных правовых актов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Нормативно-правовые основы заключения инвестиционного соглашения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1" y="2630155"/>
            <a:ext cx="2710542" cy="3091376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Региональный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12972" y="2577904"/>
            <a:ext cx="287382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определяет орган, уполномоченный по ведению реестра, определяет порядок и сроки рассмотрения заявок с приложением паспорта инвестиционного проекта и бизнес-плана (технико-экономического обоснования) и финансовой модели инвестиционного проекта, определяет порядок и условия включения инвестиционного проекта в реестр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2468" y="2577904"/>
            <a:ext cx="218149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«Об утверждении Порядка формирования и ведения реестра приоритетных региональных инвестиционных проектов»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58927" y="672826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нормативных правовых актов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2919" y="1541418"/>
            <a:ext cx="2710544" cy="705394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Уровень регулирования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2468" y="1541417"/>
            <a:ext cx="218149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Нормативный правовой акт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2972" y="1541417"/>
            <a:ext cx="287382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Сфера регулирования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Нормативно-правовые основы заключения инвестиционного соглашения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1" y="2630155"/>
            <a:ext cx="2710542" cy="3091376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Региональный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12972" y="2577904"/>
            <a:ext cx="287382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определяет критерии отбора инвестиционных проектов (требования к ним) и порядок принятия решений по выбору инвестиционного проекта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2468" y="2577904"/>
            <a:ext cx="218149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«Об объявлении конкурса на отбор инвестиционных проектов»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58927" y="672826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нормативных правовых актов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2919" y="1541418"/>
            <a:ext cx="2710544" cy="705394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Уровень регулирования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2468" y="1541417"/>
            <a:ext cx="218149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Нормативный правовой акт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2972" y="1541417"/>
            <a:ext cx="287382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Сфера регулирования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1" y="0"/>
            <a:ext cx="8183880" cy="495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Нормативно-правовые основы заключения инвестиционного соглашения</a:t>
            </a:r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2921" y="2630155"/>
            <a:ext cx="2710542" cy="3091376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Региональный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12972" y="2577904"/>
            <a:ext cx="287382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права и обязанности сторон; объемы, направления и сроки вложения инвестиций; формы государственной поддержки; срок действия инвестиционного соглашения; показатели, которые должны быть достигнуты инвестором в результате реализации инвестиционного проекта и другие условия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2468" y="2577904"/>
            <a:ext cx="2181499" cy="3143627"/>
          </a:xfrm>
          <a:prstGeom prst="roundRect">
            <a:avLst/>
          </a:prstGeom>
          <a:solidFill>
            <a:srgbClr val="FF0000">
              <a:alpha val="21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Инвестиционное соглашение </a:t>
            </a:r>
            <a:endParaRPr lang="ru-RU" sz="1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58927" y="672826"/>
            <a:ext cx="5375029" cy="706172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нормативных правовых актов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2919" y="1541418"/>
            <a:ext cx="2710544" cy="705394"/>
          </a:xfrm>
          <a:prstGeom prst="roundRect">
            <a:avLst/>
          </a:prstGeom>
          <a:solidFill>
            <a:schemeClr val="accent4">
              <a:lumMod val="75000"/>
              <a:alpha val="3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Уровень регулирования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2468" y="1541417"/>
            <a:ext cx="218149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Нормативный правовой акт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2972" y="1541417"/>
            <a:ext cx="2873829" cy="705395"/>
          </a:xfrm>
          <a:prstGeom prst="roundRect">
            <a:avLst/>
          </a:prstGeom>
          <a:solidFill>
            <a:schemeClr val="accent4">
              <a:lumMod val="75000"/>
              <a:alpha val="21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Сфера регулирования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930</Words>
  <Application>Microsoft Macintosh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Вергун</dc:creator>
  <cp:lastModifiedBy>1</cp:lastModifiedBy>
  <cp:revision>168</cp:revision>
  <dcterms:created xsi:type="dcterms:W3CDTF">2015-08-12T15:58:15Z</dcterms:created>
  <dcterms:modified xsi:type="dcterms:W3CDTF">2015-10-27T10:12:30Z</dcterms:modified>
</cp:coreProperties>
</file>